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0.png" ContentType="image/png"/>
  <Override PartName="/ppt/media/image5.jpeg" ContentType="image/jpeg"/>
  <Override PartName="/ppt/media/image38.png" ContentType="image/png"/>
  <Override PartName="/ppt/media/image28.png" ContentType="image/png"/>
  <Override PartName="/ppt/media/image34.png" ContentType="image/png"/>
  <Override PartName="/ppt/media/image27.png" ContentType="image/png"/>
  <Override PartName="/ppt/media/image33.png" ContentType="image/png"/>
  <Override PartName="/ppt/media/image8.jpeg" ContentType="image/jpeg"/>
  <Override PartName="/ppt/media/image26.png" ContentType="image/png"/>
  <Override PartName="/ppt/media/image3.png" ContentType="image/png"/>
  <Override PartName="/ppt/media/image15.png" ContentType="image/png"/>
  <Override PartName="/ppt/media/image7.jpeg" ContentType="image/jpeg"/>
  <Override PartName="/ppt/media/image4.png" ContentType="image/png"/>
  <Override PartName="/ppt/media/image16.png" ContentType="image/png"/>
  <Override PartName="/ppt/media/image60.jpeg" ContentType="image/jpeg"/>
  <Override PartName="/ppt/media/image30.png" ContentType="image/png"/>
  <Override PartName="/ppt/media/image1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3.png" ContentType="image/png"/>
  <Override PartName="/ppt/media/image1.png" ContentType="image/png"/>
  <Override PartName="/ppt/media/image31.png" ContentType="image/png"/>
  <Override PartName="/ppt/media/image24.png" ContentType="image/png"/>
  <Override PartName="/ppt/media/image29.png" ContentType="image/png"/>
  <Override PartName="/ppt/media/image2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0.png" ContentType="image/png"/>
  <Override PartName="/ppt/media/image6.jpeg" ContentType="image/jpeg"/>
  <Override PartName="/ppt/media/image59.jpeg" ContentType="image/jpeg"/>
  <Override PartName="/ppt/media/image42.jpeg" ContentType="image/jpeg"/>
  <Override PartName="/ppt/media/image18.png" ContentType="image/png"/>
  <Override PartName="/ppt/media/image11.png" ContentType="image/png"/>
  <Override PartName="/ppt/media/image48.png" ContentType="image/png"/>
  <Override PartName="/ppt/media/image9.png" ContentType="image/png"/>
  <Override PartName="/ppt/media/image39.png" ContentType="image/png"/>
  <Override PartName="/ppt/media/image10.png" ContentType="image/png"/>
  <Override PartName="/ppt/media/image47.png" ContentType="image/png"/>
  <Override PartName="/ppt/media/image12.png" ContentType="image/png"/>
  <Override PartName="/ppt/media/image49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40.png" ContentType="image/png"/>
  <Override PartName="/ppt/media/media41.mp4" ContentType="video/mp4"/>
  <Override PartName="/ppt/media/image43.png" ContentType="image/png"/>
  <Override PartName="/ppt/media/image57.jpeg" ContentType="image/jpeg"/>
  <Override PartName="/ppt/media/image44.png" ContentType="image/png"/>
  <Override PartName="/ppt/media/image45.png" ContentType="image/png"/>
  <Override PartName="/ppt/media/image46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8.jpeg" ContentType="image/jpeg"/>
  <Override PartName="/ppt/media/image54.png" ContentType="image/png"/>
  <Override PartName="/ppt/media/image55.png" ContentType="image/png"/>
  <Override PartName="/ppt/media/image5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3279FF-0B3A-4BD9-AADF-CFE69C23DF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2AED3D-BDD9-4B27-AC22-2C2318DFAC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2B5E21-F6F5-416F-999A-8E31575F151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767319-90DB-4BE4-92F6-FF6208C4EE7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C39D24-A4C1-47DD-BAE8-14A64015C1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04A2C0-0E5F-48EF-B0DE-F8A04827CB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A59DDA-87D7-4BBD-AEBF-95CFDCFA45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235519-79E2-4DD5-A0CC-295F66E2EC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3D42DC-3E9F-4D02-AD52-67FF02CEBE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B5E21A-DBE8-4CF0-A055-78F91EEF63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D6133E-D7DA-44A7-81B2-A4733541C8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590F8D-B598-4BD2-B2CB-CC27EF5C55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536214-ACE6-47C1-84CB-B95B3CD8BDD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../media/media41.mp4"/><Relationship Id="rId2" Type="http://schemas.microsoft.com/office/2007/relationships/media" Target="../media/media41.mp4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-430920" y="8209800"/>
            <a:ext cx="19149120" cy="3001680"/>
            <a:chOff x="-430920" y="8209800"/>
            <a:chExt cx="19149120" cy="3001680"/>
          </a:xfrm>
        </p:grpSpPr>
        <p:sp>
          <p:nvSpPr>
            <p:cNvPr id="42" name="Freeform 3"/>
            <p:cNvSpPr/>
            <p:nvPr/>
          </p:nvSpPr>
          <p:spPr>
            <a:xfrm>
              <a:off x="-430920" y="8426520"/>
              <a:ext cx="19149120" cy="2784600"/>
            </a:xfrm>
            <a:custGeom>
              <a:avLst/>
              <a:gdLst/>
              <a:ah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TextBox 4"/>
            <p:cNvSpPr/>
            <p:nvPr/>
          </p:nvSpPr>
          <p:spPr>
            <a:xfrm>
              <a:off x="-430920" y="8209800"/>
              <a:ext cx="19149120" cy="300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" name="Freeform 5"/>
          <p:cNvSpPr/>
          <p:nvPr/>
        </p:nvSpPr>
        <p:spPr>
          <a:xfrm>
            <a:off x="1525320" y="1028880"/>
            <a:ext cx="7121160" cy="8228520"/>
          </a:xfrm>
          <a:custGeom>
            <a:avLst/>
            <a:gdLst/>
            <a:ahLst/>
            <a:rect l="l" t="t" r="r" b="b"/>
            <a:pathLst>
              <a:path w="7122345" h="8229600">
                <a:moveTo>
                  <a:pt x="0" y="0"/>
                </a:moveTo>
                <a:lnTo>
                  <a:pt x="7122344" y="0"/>
                </a:lnTo>
                <a:lnTo>
                  <a:pt x="7122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Box 6"/>
          <p:cNvSpPr/>
          <p:nvPr/>
        </p:nvSpPr>
        <p:spPr>
          <a:xfrm>
            <a:off x="9144000" y="3144240"/>
            <a:ext cx="889848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zh-CN" sz="708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명탐정 홈트</a:t>
            </a:r>
            <a:endParaRPr b="0" lang="en-US" sz="7080" spc="-1" strike="noStrike">
              <a:latin typeface="Arial"/>
            </a:endParaRPr>
          </a:p>
        </p:txBody>
      </p:sp>
      <p:sp>
        <p:nvSpPr>
          <p:cNvPr id="46" name="TextBox 7"/>
          <p:cNvSpPr/>
          <p:nvPr/>
        </p:nvSpPr>
        <p:spPr>
          <a:xfrm>
            <a:off x="12115800" y="106200"/>
            <a:ext cx="592632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22"/>
              </a:lnSpc>
              <a:buNone/>
            </a:pPr>
            <a:r>
              <a:rPr b="1" lang="en-US" sz="344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[INTEL] Edge AI Project</a:t>
            </a:r>
            <a:endParaRPr b="0" lang="en-US" sz="3440" spc="-1" strike="noStrike">
              <a:latin typeface="Arial"/>
            </a:endParaRPr>
          </a:p>
        </p:txBody>
      </p:sp>
      <p:sp>
        <p:nvSpPr>
          <p:cNvPr id="47" name="TextBox 8"/>
          <p:cNvSpPr/>
          <p:nvPr/>
        </p:nvSpPr>
        <p:spPr>
          <a:xfrm>
            <a:off x="7118640" y="7650720"/>
            <a:ext cx="1092384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22"/>
              </a:lnSpc>
              <a:buNone/>
            </a:pPr>
            <a:r>
              <a:rPr b="1" lang="en-US" sz="344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Team 3 (</a:t>
            </a:r>
            <a:r>
              <a:rPr b="1" lang="zh-CN" sz="344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왓슨</a:t>
            </a:r>
            <a:r>
              <a:rPr b="1" lang="en-US" sz="344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)    </a:t>
            </a:r>
            <a:r>
              <a:rPr b="1" lang="zh-CN" sz="344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김지훈 신나라 임지원 차창섭</a:t>
            </a:r>
            <a:endParaRPr b="0" lang="en-US" sz="34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219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1" name="Freeform 5"/>
          <p:cNvSpPr/>
          <p:nvPr/>
        </p:nvSpPr>
        <p:spPr>
          <a:xfrm>
            <a:off x="3579840" y="3529080"/>
            <a:ext cx="11127240" cy="6258600"/>
          </a:xfrm>
          <a:custGeom>
            <a:avLst/>
            <a:gdLst/>
            <a:ahLst/>
            <a:rect l="l" t="t" r="r" b="b"/>
            <a:pathLst>
              <a:path w="11128405" h="6259728">
                <a:moveTo>
                  <a:pt x="0" y="0"/>
                </a:moveTo>
                <a:lnTo>
                  <a:pt x="11128406" y="0"/>
                </a:lnTo>
                <a:lnTo>
                  <a:pt x="11128406" y="6259728"/>
                </a:lnTo>
                <a:lnTo>
                  <a:pt x="0" y="62597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TextBox 6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3" name="TextBox 8"/>
          <p:cNvSpPr/>
          <p:nvPr/>
        </p:nvSpPr>
        <p:spPr>
          <a:xfrm>
            <a:off x="5512680" y="2426760"/>
            <a:ext cx="726192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MediaPipe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이용해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pose estimation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4" name="TextBox 9"/>
          <p:cNvSpPr/>
          <p:nvPr/>
        </p:nvSpPr>
        <p:spPr>
          <a:xfrm>
            <a:off x="-8640" y="905040"/>
            <a:ext cx="366552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모델 학습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25" name="TextBox 10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7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227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9" name="Freeform 5"/>
          <p:cNvSpPr/>
          <p:nvPr/>
        </p:nvSpPr>
        <p:spPr>
          <a:xfrm>
            <a:off x="2757600" y="2206800"/>
            <a:ext cx="4000320" cy="6425280"/>
          </a:xfrm>
          <a:custGeom>
            <a:avLst/>
            <a:gdLst/>
            <a:ahLst/>
            <a:rect l="l" t="t" r="r" b="b"/>
            <a:pathLst>
              <a:path w="4001258" h="6426494">
                <a:moveTo>
                  <a:pt x="0" y="0"/>
                </a:moveTo>
                <a:lnTo>
                  <a:pt x="4001257" y="0"/>
                </a:lnTo>
                <a:lnTo>
                  <a:pt x="4001257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Freeform 6"/>
          <p:cNvSpPr/>
          <p:nvPr/>
        </p:nvSpPr>
        <p:spPr>
          <a:xfrm>
            <a:off x="11483640" y="2206800"/>
            <a:ext cx="4000320" cy="6425280"/>
          </a:xfrm>
          <a:custGeom>
            <a:avLst/>
            <a:gdLst/>
            <a:ahLst/>
            <a:rect l="l" t="t" r="r" b="b"/>
            <a:pathLst>
              <a:path w="4001258" h="6426494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Box 7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2" name="TextBox 8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8 / 14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33" name="TextBox 9"/>
          <p:cNvSpPr/>
          <p:nvPr/>
        </p:nvSpPr>
        <p:spPr>
          <a:xfrm>
            <a:off x="-8640" y="905040"/>
            <a:ext cx="366552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모델 학습</a:t>
            </a:r>
            <a:endParaRPr b="0" lang="en-US" sz="5000" spc="-1" strike="noStrike">
              <a:latin typeface="Arial"/>
            </a:endParaRPr>
          </a:p>
        </p:txBody>
      </p:sp>
      <p:grpSp>
        <p:nvGrpSpPr>
          <p:cNvPr id="234" name="Group 10"/>
          <p:cNvGrpSpPr/>
          <p:nvPr/>
        </p:nvGrpSpPr>
        <p:grpSpPr>
          <a:xfrm>
            <a:off x="8732880" y="4776480"/>
            <a:ext cx="777960" cy="735120"/>
            <a:chOff x="8732880" y="4776480"/>
            <a:chExt cx="777960" cy="735120"/>
          </a:xfrm>
        </p:grpSpPr>
        <p:sp>
          <p:nvSpPr>
            <p:cNvPr id="235" name="Freeform 11"/>
            <p:cNvSpPr/>
            <p:nvPr/>
          </p:nvSpPr>
          <p:spPr>
            <a:xfrm rot="16200000">
              <a:off x="8775720" y="4776480"/>
              <a:ext cx="735120" cy="7351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TextBox 12"/>
            <p:cNvSpPr/>
            <p:nvPr/>
          </p:nvSpPr>
          <p:spPr>
            <a:xfrm rot="16200000">
              <a:off x="8892360" y="4800960"/>
              <a:ext cx="367200" cy="68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238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0" name="Freeform 5"/>
          <p:cNvSpPr/>
          <p:nvPr/>
        </p:nvSpPr>
        <p:spPr>
          <a:xfrm>
            <a:off x="4639320" y="4498200"/>
            <a:ext cx="8317800" cy="2287800"/>
          </a:xfrm>
          <a:custGeom>
            <a:avLst/>
            <a:gdLst/>
            <a:ahLst/>
            <a:rect l="l" t="t" r="r" b="b"/>
            <a:pathLst>
              <a:path w="8318851" h="2288785">
                <a:moveTo>
                  <a:pt x="0" y="0"/>
                </a:moveTo>
                <a:lnTo>
                  <a:pt x="8318851" y="0"/>
                </a:lnTo>
                <a:lnTo>
                  <a:pt x="8318851" y="2288785"/>
                </a:lnTo>
                <a:lnTo>
                  <a:pt x="0" y="22887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TextBox 6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242" name="Group 7"/>
          <p:cNvGrpSpPr/>
          <p:nvPr/>
        </p:nvGrpSpPr>
        <p:grpSpPr>
          <a:xfrm>
            <a:off x="13329720" y="5097240"/>
            <a:ext cx="1089360" cy="1089360"/>
            <a:chOff x="13329720" y="5097240"/>
            <a:chExt cx="1089360" cy="1089360"/>
          </a:xfrm>
        </p:grpSpPr>
        <p:sp>
          <p:nvSpPr>
            <p:cNvPr id="243" name="Freeform 8"/>
            <p:cNvSpPr/>
            <p:nvPr/>
          </p:nvSpPr>
          <p:spPr>
            <a:xfrm>
              <a:off x="13329720" y="5097240"/>
              <a:ext cx="1089360" cy="10893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TextBox 9"/>
            <p:cNvSpPr/>
            <p:nvPr/>
          </p:nvSpPr>
          <p:spPr>
            <a:xfrm>
              <a:off x="13329720" y="5306040"/>
              <a:ext cx="953280" cy="60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5" name="TextBox 10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9 / 14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46" name="Freeform 11"/>
          <p:cNvSpPr/>
          <p:nvPr/>
        </p:nvSpPr>
        <p:spPr>
          <a:xfrm>
            <a:off x="266760" y="2532600"/>
            <a:ext cx="4000320" cy="6425280"/>
          </a:xfrm>
          <a:custGeom>
            <a:avLst/>
            <a:gdLst/>
            <a:ahLst/>
            <a:rect l="l" t="t" r="r" b="b"/>
            <a:pathLst>
              <a:path w="4001258" h="6426494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Freeform 12"/>
          <p:cNvSpPr/>
          <p:nvPr/>
        </p:nvSpPr>
        <p:spPr>
          <a:xfrm>
            <a:off x="15039360" y="3767760"/>
            <a:ext cx="1927800" cy="2657880"/>
          </a:xfrm>
          <a:custGeom>
            <a:avLst/>
            <a:gdLst/>
            <a:ahLst/>
            <a:rect l="l" t="t" r="r" b="b"/>
            <a:pathLst>
              <a:path w="1928994" h="265901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TextBox 13"/>
          <p:cNvSpPr/>
          <p:nvPr/>
        </p:nvSpPr>
        <p:spPr>
          <a:xfrm>
            <a:off x="14660280" y="6783840"/>
            <a:ext cx="268632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DataSet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49" name="TextBox 14"/>
          <p:cNvSpPr/>
          <p:nvPr/>
        </p:nvSpPr>
        <p:spPr>
          <a:xfrm>
            <a:off x="-8640" y="905040"/>
            <a:ext cx="366552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모델 학습</a:t>
            </a:r>
            <a:endParaRPr b="0" lang="en-US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251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3" name="Freeform 5"/>
          <p:cNvSpPr/>
          <p:nvPr/>
        </p:nvSpPr>
        <p:spPr>
          <a:xfrm>
            <a:off x="741600" y="2336400"/>
            <a:ext cx="9060120" cy="3234960"/>
          </a:xfrm>
          <a:custGeom>
            <a:avLst/>
            <a:gdLst/>
            <a:ahLst/>
            <a:rect l="l" t="t" r="r" b="b"/>
            <a:pathLst>
              <a:path w="9061027" h="3236208">
                <a:moveTo>
                  <a:pt x="0" y="0"/>
                </a:moveTo>
                <a:lnTo>
                  <a:pt x="9061028" y="0"/>
                </a:lnTo>
                <a:lnTo>
                  <a:pt x="9061028" y="3236208"/>
                </a:lnTo>
                <a:lnTo>
                  <a:pt x="0" y="32362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TextBox 6"/>
          <p:cNvSpPr/>
          <p:nvPr/>
        </p:nvSpPr>
        <p:spPr>
          <a:xfrm>
            <a:off x="0" y="905040"/>
            <a:ext cx="18280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3. UI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55" name="TextBox 7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6" name="TextBox 8"/>
          <p:cNvSpPr/>
          <p:nvPr/>
        </p:nvSpPr>
        <p:spPr>
          <a:xfrm>
            <a:off x="10657080" y="3048480"/>
            <a:ext cx="6431760" cy="533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미 로그인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Calibri"/>
                <a:ea typeface="Nanum Square Ultra-Bold"/>
              </a:rPr>
              <a:t>사용자명 입력 전까지 타메뉴 사용 불가능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로그인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사용자명 입력 시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Calibri"/>
                <a:ea typeface="Nanum Square Ultra-Bold"/>
              </a:rPr>
              <a:t>타메뉴 활성화 운동 정보 저장 가능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(3)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로그아웃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로그아웃 클릭 시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Calibri"/>
                <a:ea typeface="Nanum Square Ultra-Bold"/>
              </a:rPr>
              <a:t>로그인창 활성화 및 타메뉴 비활성화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7" name="Freeform 9"/>
          <p:cNvSpPr/>
          <p:nvPr/>
        </p:nvSpPr>
        <p:spPr>
          <a:xfrm>
            <a:off x="741600" y="6022080"/>
            <a:ext cx="9060120" cy="3234960"/>
          </a:xfrm>
          <a:custGeom>
            <a:avLst/>
            <a:gdLst/>
            <a:ahLst/>
            <a:rect l="l" t="t" r="r" b="b"/>
            <a:pathLst>
              <a:path w="9061027" h="3236208">
                <a:moveTo>
                  <a:pt x="0" y="0"/>
                </a:moveTo>
                <a:lnTo>
                  <a:pt x="9061028" y="0"/>
                </a:lnTo>
                <a:lnTo>
                  <a:pt x="9061028" y="3236208"/>
                </a:lnTo>
                <a:lnTo>
                  <a:pt x="0" y="32362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TextBox 10"/>
          <p:cNvSpPr/>
          <p:nvPr/>
        </p:nvSpPr>
        <p:spPr>
          <a:xfrm>
            <a:off x="1698948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10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260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6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28800" y="1787400"/>
            <a:ext cx="14629320" cy="8228520"/>
          </a:xfrm>
          <a:prstGeom prst="rect">
            <a:avLst/>
          </a:prstGeom>
          <a:ln w="0">
            <a:noFill/>
          </a:ln>
        </p:spPr>
      </p:pic>
      <p:sp>
        <p:nvSpPr>
          <p:cNvPr id="263" name="TextBox 6"/>
          <p:cNvSpPr/>
          <p:nvPr/>
        </p:nvSpPr>
        <p:spPr>
          <a:xfrm>
            <a:off x="84960" y="905040"/>
            <a:ext cx="257616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zh-CN" sz="50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시연 영상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64" name="TextBox 7"/>
          <p:cNvSpPr/>
          <p:nvPr/>
        </p:nvSpPr>
        <p:spPr>
          <a:xfrm>
            <a:off x="-360" y="62280"/>
            <a:ext cx="29916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구현 결과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5" name="TextBox 8"/>
          <p:cNvSpPr/>
          <p:nvPr/>
        </p:nvSpPr>
        <p:spPr>
          <a:xfrm>
            <a:off x="1698948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11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267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9" name="Freeform 5"/>
          <p:cNvSpPr/>
          <p:nvPr/>
        </p:nvSpPr>
        <p:spPr>
          <a:xfrm>
            <a:off x="1028880" y="3253680"/>
            <a:ext cx="4285080" cy="6327360"/>
          </a:xfrm>
          <a:custGeom>
            <a:avLst/>
            <a:gdLst/>
            <a:ahLst/>
            <a:rect l="l" t="t" r="r" b="b"/>
            <a:pathLst>
              <a:path w="4286241" h="6328462">
                <a:moveTo>
                  <a:pt x="0" y="0"/>
                </a:moveTo>
                <a:lnTo>
                  <a:pt x="4286241" y="0"/>
                </a:lnTo>
                <a:lnTo>
                  <a:pt x="4286241" y="6328461"/>
                </a:lnTo>
                <a:lnTo>
                  <a:pt x="0" y="63284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Freeform 6"/>
          <p:cNvSpPr/>
          <p:nvPr/>
        </p:nvSpPr>
        <p:spPr>
          <a:xfrm>
            <a:off x="6550560" y="5671080"/>
            <a:ext cx="11503080" cy="388080"/>
          </a:xfrm>
          <a:custGeom>
            <a:avLst/>
            <a:gdLst/>
            <a:ahLst/>
            <a:rect l="l" t="t" r="r" b="b"/>
            <a:pathLst>
              <a:path w="11504008" h="389162">
                <a:moveTo>
                  <a:pt x="0" y="0"/>
                </a:moveTo>
                <a:lnTo>
                  <a:pt x="11504008" y="0"/>
                </a:lnTo>
                <a:lnTo>
                  <a:pt x="11504008" y="389162"/>
                </a:lnTo>
                <a:lnTo>
                  <a:pt x="0" y="389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extBox 7"/>
          <p:cNvSpPr/>
          <p:nvPr/>
        </p:nvSpPr>
        <p:spPr>
          <a:xfrm>
            <a:off x="0" y="905040"/>
            <a:ext cx="20566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1.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고찰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72" name="TextBox 8"/>
          <p:cNvSpPr/>
          <p:nvPr/>
        </p:nvSpPr>
        <p:spPr>
          <a:xfrm>
            <a:off x="-360" y="62280"/>
            <a:ext cx="29916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마무리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3" name="TextBox 9"/>
          <p:cNvSpPr/>
          <p:nvPr/>
        </p:nvSpPr>
        <p:spPr>
          <a:xfrm>
            <a:off x="330120" y="2291400"/>
            <a:ext cx="2412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모델 성능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4" name="TextBox 10"/>
          <p:cNvSpPr/>
          <p:nvPr/>
        </p:nvSpPr>
        <p:spPr>
          <a:xfrm>
            <a:off x="6066720" y="2291400"/>
            <a:ext cx="23907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기능 부족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5" name="TextBox 11"/>
          <p:cNvSpPr/>
          <p:nvPr/>
        </p:nvSpPr>
        <p:spPr>
          <a:xfrm>
            <a:off x="1698948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12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277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9" name="Freeform 5"/>
          <p:cNvSpPr/>
          <p:nvPr/>
        </p:nvSpPr>
        <p:spPr>
          <a:xfrm>
            <a:off x="453600" y="3575160"/>
            <a:ext cx="1659960" cy="1659960"/>
          </a:xfrm>
          <a:custGeom>
            <a:avLst/>
            <a:gdLst/>
            <a:ahLst/>
            <a:rect l="l" t="t" r="r" b="b"/>
            <a:pathLst>
              <a:path w="1660943" h="1660943">
                <a:moveTo>
                  <a:pt x="0" y="0"/>
                </a:moveTo>
                <a:lnTo>
                  <a:pt x="1660943" y="0"/>
                </a:lnTo>
                <a:lnTo>
                  <a:pt x="1660943" y="1660943"/>
                </a:lnTo>
                <a:lnTo>
                  <a:pt x="0" y="16609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Freeform 6"/>
          <p:cNvSpPr/>
          <p:nvPr/>
        </p:nvSpPr>
        <p:spPr>
          <a:xfrm>
            <a:off x="2139480" y="3760560"/>
            <a:ext cx="1028880" cy="1289160"/>
          </a:xfrm>
          <a:custGeom>
            <a:avLst/>
            <a:gdLst/>
            <a:ahLst/>
            <a:rect l="l" t="t" r="r" b="b"/>
            <a:pathLst>
              <a:path w="1029838" h="1290229">
                <a:moveTo>
                  <a:pt x="0" y="0"/>
                </a:moveTo>
                <a:lnTo>
                  <a:pt x="1029838" y="0"/>
                </a:lnTo>
                <a:lnTo>
                  <a:pt x="1029838" y="1290230"/>
                </a:lnTo>
                <a:lnTo>
                  <a:pt x="0" y="12902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Freeform 7"/>
          <p:cNvSpPr/>
          <p:nvPr/>
        </p:nvSpPr>
        <p:spPr>
          <a:xfrm>
            <a:off x="3401280" y="3714840"/>
            <a:ext cx="1146600" cy="1380240"/>
          </a:xfrm>
          <a:custGeom>
            <a:avLst/>
            <a:gdLst/>
            <a:ahLst/>
            <a:rect l="l" t="t" r="r" b="b"/>
            <a:pathLst>
              <a:path w="1147846" h="1381252">
                <a:moveTo>
                  <a:pt x="0" y="0"/>
                </a:moveTo>
                <a:lnTo>
                  <a:pt x="1147846" y="0"/>
                </a:lnTo>
                <a:lnTo>
                  <a:pt x="1147846" y="1381252"/>
                </a:lnTo>
                <a:lnTo>
                  <a:pt x="0" y="13812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2" name="Group 8"/>
          <p:cNvGrpSpPr/>
          <p:nvPr/>
        </p:nvGrpSpPr>
        <p:grpSpPr>
          <a:xfrm>
            <a:off x="5484960" y="3880080"/>
            <a:ext cx="1049400" cy="1049400"/>
            <a:chOff x="5484960" y="3880080"/>
            <a:chExt cx="1049400" cy="1049400"/>
          </a:xfrm>
        </p:grpSpPr>
        <p:sp>
          <p:nvSpPr>
            <p:cNvPr id="283" name="Freeform 9"/>
            <p:cNvSpPr/>
            <p:nvPr/>
          </p:nvSpPr>
          <p:spPr>
            <a:xfrm>
              <a:off x="5484960" y="3880080"/>
              <a:ext cx="1049400" cy="10494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TextBox 10"/>
            <p:cNvSpPr/>
            <p:nvPr/>
          </p:nvSpPr>
          <p:spPr>
            <a:xfrm>
              <a:off x="5484960" y="4081320"/>
              <a:ext cx="918360" cy="58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5" name="Freeform 11"/>
          <p:cNvSpPr/>
          <p:nvPr/>
        </p:nvSpPr>
        <p:spPr>
          <a:xfrm>
            <a:off x="7467840" y="3253680"/>
            <a:ext cx="991080" cy="2291760"/>
          </a:xfrm>
          <a:custGeom>
            <a:avLst/>
            <a:gdLst/>
            <a:ahLst/>
            <a:rect l="l" t="t" r="r" b="b"/>
            <a:pathLst>
              <a:path w="992211" h="2292925">
                <a:moveTo>
                  <a:pt x="0" y="0"/>
                </a:moveTo>
                <a:lnTo>
                  <a:pt x="992211" y="0"/>
                </a:lnTo>
                <a:lnTo>
                  <a:pt x="992211" y="2292924"/>
                </a:lnTo>
                <a:lnTo>
                  <a:pt x="0" y="2292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Freeform 12"/>
          <p:cNvSpPr/>
          <p:nvPr/>
        </p:nvSpPr>
        <p:spPr>
          <a:xfrm>
            <a:off x="9470160" y="3281040"/>
            <a:ext cx="8064000" cy="2247480"/>
          </a:xfrm>
          <a:custGeom>
            <a:avLst/>
            <a:gdLst/>
            <a:ahLst/>
            <a:rect l="l" t="t" r="r" b="b"/>
            <a:pathLst>
              <a:path w="8065209" h="2248658">
                <a:moveTo>
                  <a:pt x="0" y="0"/>
                </a:moveTo>
                <a:lnTo>
                  <a:pt x="8065209" y="0"/>
                </a:lnTo>
                <a:lnTo>
                  <a:pt x="8065209" y="2248658"/>
                </a:lnTo>
                <a:lnTo>
                  <a:pt x="0" y="22486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Freeform 13"/>
          <p:cNvSpPr/>
          <p:nvPr/>
        </p:nvSpPr>
        <p:spPr>
          <a:xfrm>
            <a:off x="672840" y="6893280"/>
            <a:ext cx="1832040" cy="3239280"/>
          </a:xfrm>
          <a:custGeom>
            <a:avLst/>
            <a:gdLst/>
            <a:ahLst/>
            <a:rect l="l" t="t" r="r" b="b"/>
            <a:pathLst>
              <a:path w="1833046" h="3240431">
                <a:moveTo>
                  <a:pt x="0" y="0"/>
                </a:moveTo>
                <a:lnTo>
                  <a:pt x="1833045" y="0"/>
                </a:lnTo>
                <a:lnTo>
                  <a:pt x="1833045" y="3240431"/>
                </a:lnTo>
                <a:lnTo>
                  <a:pt x="0" y="32404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Freeform 14"/>
          <p:cNvSpPr/>
          <p:nvPr/>
        </p:nvSpPr>
        <p:spPr>
          <a:xfrm>
            <a:off x="2724480" y="7958160"/>
            <a:ext cx="1067760" cy="1109520"/>
          </a:xfrm>
          <a:custGeom>
            <a:avLst/>
            <a:gdLst/>
            <a:ahLst/>
            <a:rect l="l" t="t" r="r" b="b"/>
            <a:pathLst>
              <a:path w="1068950" h="1110627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Box 15"/>
          <p:cNvSpPr/>
          <p:nvPr/>
        </p:nvSpPr>
        <p:spPr>
          <a:xfrm>
            <a:off x="82440" y="905040"/>
            <a:ext cx="54032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고도화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90" name="TextBox 16"/>
          <p:cNvSpPr/>
          <p:nvPr/>
        </p:nvSpPr>
        <p:spPr>
          <a:xfrm>
            <a:off x="-360" y="62280"/>
            <a:ext cx="29916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마무리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1" name="TextBox 17"/>
          <p:cNvSpPr/>
          <p:nvPr/>
        </p:nvSpPr>
        <p:spPr>
          <a:xfrm>
            <a:off x="330120" y="2291400"/>
            <a:ext cx="2412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웹캠 추가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2" name="TextBox 18"/>
          <p:cNvSpPr/>
          <p:nvPr/>
        </p:nvSpPr>
        <p:spPr>
          <a:xfrm>
            <a:off x="9194400" y="2291400"/>
            <a:ext cx="56638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기능 추가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(ex.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정확도 판단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3" name="TextBox 19"/>
          <p:cNvSpPr/>
          <p:nvPr/>
        </p:nvSpPr>
        <p:spPr>
          <a:xfrm>
            <a:off x="330120" y="6074280"/>
            <a:ext cx="33267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(3)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모델 성능 향상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4" name="Freeform 20"/>
          <p:cNvSpPr/>
          <p:nvPr/>
        </p:nvSpPr>
        <p:spPr>
          <a:xfrm>
            <a:off x="3975480" y="7958160"/>
            <a:ext cx="1067760" cy="1109520"/>
          </a:xfrm>
          <a:custGeom>
            <a:avLst/>
            <a:gdLst/>
            <a:ahLst/>
            <a:rect l="l" t="t" r="r" b="b"/>
            <a:pathLst>
              <a:path w="1068950" h="1110627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5" name="Group 21"/>
          <p:cNvGrpSpPr/>
          <p:nvPr/>
        </p:nvGrpSpPr>
        <p:grpSpPr>
          <a:xfrm>
            <a:off x="5484960" y="7988400"/>
            <a:ext cx="1049400" cy="1049400"/>
            <a:chOff x="5484960" y="7988400"/>
            <a:chExt cx="1049400" cy="1049400"/>
          </a:xfrm>
        </p:grpSpPr>
        <p:sp>
          <p:nvSpPr>
            <p:cNvPr id="296" name="Freeform 22"/>
            <p:cNvSpPr/>
            <p:nvPr/>
          </p:nvSpPr>
          <p:spPr>
            <a:xfrm>
              <a:off x="5484960" y="7988400"/>
              <a:ext cx="1049400" cy="10494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TextBox 23"/>
            <p:cNvSpPr/>
            <p:nvPr/>
          </p:nvSpPr>
          <p:spPr>
            <a:xfrm>
              <a:off x="5484960" y="8189280"/>
              <a:ext cx="918360" cy="58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8" name="TextBox 24"/>
          <p:cNvSpPr/>
          <p:nvPr/>
        </p:nvSpPr>
        <p:spPr>
          <a:xfrm>
            <a:off x="9194400" y="6074280"/>
            <a:ext cx="31492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(4)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운동 동작 추가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9" name="TextBox 25"/>
          <p:cNvSpPr/>
          <p:nvPr/>
        </p:nvSpPr>
        <p:spPr>
          <a:xfrm>
            <a:off x="6716520" y="7932600"/>
            <a:ext cx="242676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Good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Prediction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00" name="Freeform 26"/>
          <p:cNvSpPr/>
          <p:nvPr/>
        </p:nvSpPr>
        <p:spPr>
          <a:xfrm>
            <a:off x="9470160" y="7064640"/>
            <a:ext cx="1542240" cy="2755080"/>
          </a:xfrm>
          <a:custGeom>
            <a:avLst/>
            <a:gdLst/>
            <a:ahLst/>
            <a:rect l="l" t="t" r="r" b="b"/>
            <a:pathLst>
              <a:path w="1543419" h="2756106">
                <a:moveTo>
                  <a:pt x="0" y="0"/>
                </a:moveTo>
                <a:lnTo>
                  <a:pt x="1543419" y="0"/>
                </a:lnTo>
                <a:lnTo>
                  <a:pt x="15434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Freeform 27"/>
          <p:cNvSpPr/>
          <p:nvPr/>
        </p:nvSpPr>
        <p:spPr>
          <a:xfrm>
            <a:off x="11353680" y="7064640"/>
            <a:ext cx="1497240" cy="2755080"/>
          </a:xfrm>
          <a:custGeom>
            <a:avLst/>
            <a:gdLst/>
            <a:ahLst/>
            <a:rect l="l" t="t" r="r" b="b"/>
            <a:pathLst>
              <a:path w="1498320" h="2756106">
                <a:moveTo>
                  <a:pt x="0" y="0"/>
                </a:moveTo>
                <a:lnTo>
                  <a:pt x="1498319" y="0"/>
                </a:lnTo>
                <a:lnTo>
                  <a:pt x="14983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Freeform 28"/>
          <p:cNvSpPr/>
          <p:nvPr/>
        </p:nvSpPr>
        <p:spPr>
          <a:xfrm>
            <a:off x="13254840" y="7064640"/>
            <a:ext cx="2624760" cy="2755080"/>
          </a:xfrm>
          <a:custGeom>
            <a:avLst/>
            <a:gdLst/>
            <a:ahLst/>
            <a:rect l="l" t="t" r="r" b="b"/>
            <a:pathLst>
              <a:path w="2625817" h="2756106">
                <a:moveTo>
                  <a:pt x="0" y="0"/>
                </a:moveTo>
                <a:lnTo>
                  <a:pt x="2625818" y="0"/>
                </a:lnTo>
                <a:lnTo>
                  <a:pt x="2625818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Freeform 29"/>
          <p:cNvSpPr/>
          <p:nvPr/>
        </p:nvSpPr>
        <p:spPr>
          <a:xfrm>
            <a:off x="16404840" y="7064640"/>
            <a:ext cx="1707840" cy="2755080"/>
          </a:xfrm>
          <a:custGeom>
            <a:avLst/>
            <a:gdLst/>
            <a:ahLst/>
            <a:rect l="l" t="t" r="r" b="b"/>
            <a:pathLst>
              <a:path w="1708786" h="2756106">
                <a:moveTo>
                  <a:pt x="0" y="0"/>
                </a:moveTo>
                <a:lnTo>
                  <a:pt x="1708786" y="0"/>
                </a:lnTo>
                <a:lnTo>
                  <a:pt x="1708786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TextBox 30"/>
          <p:cNvSpPr/>
          <p:nvPr/>
        </p:nvSpPr>
        <p:spPr>
          <a:xfrm>
            <a:off x="1698948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13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306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8" name="TextBox 5"/>
          <p:cNvSpPr/>
          <p:nvPr/>
        </p:nvSpPr>
        <p:spPr>
          <a:xfrm>
            <a:off x="1496160" y="666756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0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김지훈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09" name="TextBox 6"/>
          <p:cNvSpPr/>
          <p:nvPr/>
        </p:nvSpPr>
        <p:spPr>
          <a:xfrm>
            <a:off x="82440" y="905040"/>
            <a:ext cx="31172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3.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느낀 점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10" name="TextBox 7"/>
          <p:cNvSpPr/>
          <p:nvPr/>
        </p:nvSpPr>
        <p:spPr>
          <a:xfrm>
            <a:off x="-360" y="62280"/>
            <a:ext cx="29916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마무리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11" name="TextBox 8"/>
          <p:cNvSpPr/>
          <p:nvPr/>
        </p:nvSpPr>
        <p:spPr>
          <a:xfrm>
            <a:off x="1648440" y="2454480"/>
            <a:ext cx="1084320" cy="17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0" lang="en-US" sz="5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HW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12" name="TextBox 9"/>
          <p:cNvSpPr/>
          <p:nvPr/>
        </p:nvSpPr>
        <p:spPr>
          <a:xfrm>
            <a:off x="1540440" y="5797800"/>
            <a:ext cx="14774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0" lang="en-US" sz="5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SW</a:t>
            </a:r>
            <a:endParaRPr b="0" lang="en-US" sz="5000" spc="-1" strike="noStrike">
              <a:latin typeface="Arial"/>
            </a:endParaRPr>
          </a:p>
        </p:txBody>
      </p:sp>
      <p:grpSp>
        <p:nvGrpSpPr>
          <p:cNvPr id="313" name="Group 10"/>
          <p:cNvGrpSpPr/>
          <p:nvPr/>
        </p:nvGrpSpPr>
        <p:grpSpPr>
          <a:xfrm>
            <a:off x="810360" y="2905920"/>
            <a:ext cx="3614400" cy="6079680"/>
            <a:chOff x="810360" y="2905920"/>
            <a:chExt cx="3614400" cy="6079680"/>
          </a:xfrm>
        </p:grpSpPr>
        <p:sp>
          <p:nvSpPr>
            <p:cNvPr id="314" name="Freeform 11"/>
            <p:cNvSpPr/>
            <p:nvPr/>
          </p:nvSpPr>
          <p:spPr>
            <a:xfrm>
              <a:off x="810360" y="2905920"/>
              <a:ext cx="3614400" cy="6079680"/>
            </a:xfrm>
            <a:custGeom>
              <a:avLst/>
              <a:gdLst/>
              <a:ah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5" name="Group 12"/>
          <p:cNvGrpSpPr/>
          <p:nvPr/>
        </p:nvGrpSpPr>
        <p:grpSpPr>
          <a:xfrm>
            <a:off x="5176080" y="2905920"/>
            <a:ext cx="3614400" cy="6079680"/>
            <a:chOff x="5176080" y="2905920"/>
            <a:chExt cx="3614400" cy="6079680"/>
          </a:xfrm>
        </p:grpSpPr>
        <p:sp>
          <p:nvSpPr>
            <p:cNvPr id="316" name="Freeform 13"/>
            <p:cNvSpPr/>
            <p:nvPr/>
          </p:nvSpPr>
          <p:spPr>
            <a:xfrm>
              <a:off x="5176080" y="2905920"/>
              <a:ext cx="3614400" cy="6079680"/>
            </a:xfrm>
            <a:custGeom>
              <a:avLst/>
              <a:gdLst/>
              <a:ah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7" name="Group 14"/>
          <p:cNvGrpSpPr/>
          <p:nvPr/>
        </p:nvGrpSpPr>
        <p:grpSpPr>
          <a:xfrm>
            <a:off x="9541800" y="2905920"/>
            <a:ext cx="3614400" cy="6079680"/>
            <a:chOff x="9541800" y="2905920"/>
            <a:chExt cx="3614400" cy="6079680"/>
          </a:xfrm>
        </p:grpSpPr>
        <p:sp>
          <p:nvSpPr>
            <p:cNvPr id="318" name="Freeform 15"/>
            <p:cNvSpPr/>
            <p:nvPr/>
          </p:nvSpPr>
          <p:spPr>
            <a:xfrm>
              <a:off x="9541800" y="2905920"/>
              <a:ext cx="3614400" cy="6079680"/>
            </a:xfrm>
            <a:custGeom>
              <a:avLst/>
              <a:gdLst/>
              <a:ah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9" name="Group 16"/>
          <p:cNvGrpSpPr/>
          <p:nvPr/>
        </p:nvGrpSpPr>
        <p:grpSpPr>
          <a:xfrm>
            <a:off x="13862160" y="2905920"/>
            <a:ext cx="3614400" cy="6079680"/>
            <a:chOff x="13862160" y="2905920"/>
            <a:chExt cx="3614400" cy="6079680"/>
          </a:xfrm>
        </p:grpSpPr>
        <p:sp>
          <p:nvSpPr>
            <p:cNvPr id="320" name="Freeform 17"/>
            <p:cNvSpPr/>
            <p:nvPr/>
          </p:nvSpPr>
          <p:spPr>
            <a:xfrm>
              <a:off x="13862160" y="2905920"/>
              <a:ext cx="3614400" cy="6079680"/>
            </a:xfrm>
            <a:custGeom>
              <a:avLst/>
              <a:gdLst/>
              <a:ah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1" name="Freeform 18"/>
          <p:cNvSpPr/>
          <p:nvPr/>
        </p:nvSpPr>
        <p:spPr>
          <a:xfrm>
            <a:off x="14504040" y="3378960"/>
            <a:ext cx="2331000" cy="233100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Freeform 19"/>
          <p:cNvSpPr/>
          <p:nvPr/>
        </p:nvSpPr>
        <p:spPr>
          <a:xfrm>
            <a:off x="10183680" y="3378960"/>
            <a:ext cx="2331000" cy="233100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Freeform 20"/>
          <p:cNvSpPr/>
          <p:nvPr/>
        </p:nvSpPr>
        <p:spPr>
          <a:xfrm>
            <a:off x="5817600" y="3378960"/>
            <a:ext cx="2331000" cy="233100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Freeform 21"/>
          <p:cNvSpPr/>
          <p:nvPr/>
        </p:nvSpPr>
        <p:spPr>
          <a:xfrm>
            <a:off x="1451880" y="3378960"/>
            <a:ext cx="2331000" cy="233100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TextBox 22"/>
          <p:cNvSpPr/>
          <p:nvPr/>
        </p:nvSpPr>
        <p:spPr>
          <a:xfrm>
            <a:off x="1451880" y="588960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김지훈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26" name="TextBox 23"/>
          <p:cNvSpPr/>
          <p:nvPr/>
        </p:nvSpPr>
        <p:spPr>
          <a:xfrm>
            <a:off x="5817600" y="588960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신나라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27" name="TextBox 24"/>
          <p:cNvSpPr/>
          <p:nvPr/>
        </p:nvSpPr>
        <p:spPr>
          <a:xfrm>
            <a:off x="10183680" y="588960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임지원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28" name="TextBox 25"/>
          <p:cNvSpPr/>
          <p:nvPr/>
        </p:nvSpPr>
        <p:spPr>
          <a:xfrm>
            <a:off x="14547960" y="588960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차창섭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29" name="TextBox 26"/>
          <p:cNvSpPr/>
          <p:nvPr/>
        </p:nvSpPr>
        <p:spPr>
          <a:xfrm>
            <a:off x="5405040" y="6680880"/>
            <a:ext cx="31564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처음 조장을 맡아 부족한 점이 많았을 것 같아서 팀원들에게 미안하고 고마움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시간이 더 있었으면 프로젝트를 더 완성도 있게 만들 수 있을 것 같다는 생각에 아쉽기도 함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TextBox 27"/>
          <p:cNvSpPr/>
          <p:nvPr/>
        </p:nvSpPr>
        <p:spPr>
          <a:xfrm>
            <a:off x="9770760" y="6680880"/>
            <a:ext cx="31564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시행착오가 많았던 만큼 다양한 방식들을 경험해 볼 수 있는 좋은 기회였던 것 같다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추후에 좀 더 완성도 있는 모습으로 구현해내면 좋을 것 같다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1" name="TextBox 28"/>
          <p:cNvSpPr/>
          <p:nvPr/>
        </p:nvSpPr>
        <p:spPr>
          <a:xfrm>
            <a:off x="14091120" y="6680880"/>
            <a:ext cx="31564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이번 프로젝트에서는 동작을 학습시키기 위해 다양한 방법을 시도했습니다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이를 통해 여러 모델 학습 경험을 쌓고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,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새로운 접근 방식을 배울 수 있었습니다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2" name="TextBox 29"/>
          <p:cNvSpPr/>
          <p:nvPr/>
        </p:nvSpPr>
        <p:spPr>
          <a:xfrm>
            <a:off x="1038960" y="6680880"/>
            <a:ext cx="315648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프로젝트를 진행하며 부족함을 느꼈다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많이 막혔던 만큼 다방면으로 시도하는 경험을 할 수 있어 좋았다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영상 촬영하며 다리가 너무 아팠다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2801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3" name="TextBox 30"/>
          <p:cNvSpPr/>
          <p:nvPr/>
        </p:nvSpPr>
        <p:spPr>
          <a:xfrm>
            <a:off x="1698948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14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2"/>
          <p:cNvSpPr/>
          <p:nvPr/>
        </p:nvSpPr>
        <p:spPr>
          <a:xfrm>
            <a:off x="6620040" y="4640400"/>
            <a:ext cx="50468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0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감사합니다 </a:t>
            </a:r>
            <a:r>
              <a:rPr b="0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:)</a:t>
            </a:r>
            <a:endParaRPr b="0" lang="en-US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/>
          <p:cNvSpPr/>
          <p:nvPr/>
        </p:nvSpPr>
        <p:spPr>
          <a:xfrm>
            <a:off x="1056240" y="-1291680"/>
            <a:ext cx="16174440" cy="4087080"/>
          </a:xfrm>
          <a:custGeom>
            <a:avLst/>
            <a:gdLst/>
            <a:ahLst/>
            <a:rect l="l" t="t" r="r" b="b"/>
            <a:pathLst>
              <a:path w="16175578" h="4088010">
                <a:moveTo>
                  <a:pt x="0" y="0"/>
                </a:moveTo>
                <a:lnTo>
                  <a:pt x="16175578" y="0"/>
                </a:lnTo>
                <a:lnTo>
                  <a:pt x="16175578" y="4088010"/>
                </a:lnTo>
                <a:lnTo>
                  <a:pt x="0" y="40880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" name="Group 3"/>
          <p:cNvGrpSpPr/>
          <p:nvPr/>
        </p:nvGrpSpPr>
        <p:grpSpPr>
          <a:xfrm>
            <a:off x="-430920" y="9194400"/>
            <a:ext cx="19149120" cy="2016720"/>
            <a:chOff x="-430920" y="9194400"/>
            <a:chExt cx="19149120" cy="2016720"/>
          </a:xfrm>
        </p:grpSpPr>
        <p:sp>
          <p:nvSpPr>
            <p:cNvPr id="50" name="Freeform 4"/>
            <p:cNvSpPr/>
            <p:nvPr/>
          </p:nvSpPr>
          <p:spPr>
            <a:xfrm>
              <a:off x="-430920" y="9375120"/>
              <a:ext cx="19149120" cy="1836000"/>
            </a:xfrm>
            <a:custGeom>
              <a:avLst/>
              <a:gdLst/>
              <a:ahLst/>
              <a:rect l="l" t="t" r="r" b="b"/>
              <a:pathLst>
                <a:path w="5043647" h="483818">
                  <a:moveTo>
                    <a:pt x="0" y="0"/>
                  </a:moveTo>
                  <a:lnTo>
                    <a:pt x="5043647" y="0"/>
                  </a:lnTo>
                  <a:lnTo>
                    <a:pt x="5043647" y="483818"/>
                  </a:lnTo>
                  <a:lnTo>
                    <a:pt x="0" y="48381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5"/>
            <p:cNvSpPr/>
            <p:nvPr/>
          </p:nvSpPr>
          <p:spPr>
            <a:xfrm>
              <a:off x="-430920" y="9194400"/>
              <a:ext cx="19149120" cy="201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" name="TextBox 6"/>
          <p:cNvSpPr/>
          <p:nvPr/>
        </p:nvSpPr>
        <p:spPr>
          <a:xfrm>
            <a:off x="1028880" y="2910960"/>
            <a:ext cx="1622952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zh-CN" sz="708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목차</a:t>
            </a:r>
            <a:endParaRPr b="0" lang="en-US" sz="7080" spc="-1" strike="noStrike">
              <a:latin typeface="Arial"/>
            </a:endParaRPr>
          </a:p>
        </p:txBody>
      </p:sp>
      <p:sp>
        <p:nvSpPr>
          <p:cNvPr id="53" name="TextBox 7"/>
          <p:cNvSpPr/>
          <p:nvPr/>
        </p:nvSpPr>
        <p:spPr>
          <a:xfrm>
            <a:off x="374040" y="5663880"/>
            <a:ext cx="4565520" cy="26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1" lang="zh-CN" sz="25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프로젝트 개요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배경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소개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(3)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팀원 소개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(4)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개발 환경</a:t>
            </a:r>
            <a:endParaRPr b="0" lang="en-US" sz="2500" spc="-1" strike="noStrike">
              <a:latin typeface="Arial"/>
            </a:endParaRPr>
          </a:p>
        </p:txBody>
      </p:sp>
      <p:grpSp>
        <p:nvGrpSpPr>
          <p:cNvPr id="54" name="Group 8"/>
          <p:cNvGrpSpPr/>
          <p:nvPr/>
        </p:nvGrpSpPr>
        <p:grpSpPr>
          <a:xfrm>
            <a:off x="1950480" y="4150080"/>
            <a:ext cx="1412640" cy="1412640"/>
            <a:chOff x="1950480" y="4150080"/>
            <a:chExt cx="1412640" cy="1412640"/>
          </a:xfrm>
        </p:grpSpPr>
        <p:sp>
          <p:nvSpPr>
            <p:cNvPr id="55" name="Freeform 9"/>
            <p:cNvSpPr/>
            <p:nvPr/>
          </p:nvSpPr>
          <p:spPr>
            <a:xfrm>
              <a:off x="1950480" y="4150080"/>
              <a:ext cx="1412640" cy="1412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TextBox 10"/>
            <p:cNvSpPr/>
            <p:nvPr/>
          </p:nvSpPr>
          <p:spPr>
            <a:xfrm>
              <a:off x="2082960" y="4199760"/>
              <a:ext cx="1147680" cy="123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" name="TextBox 11"/>
          <p:cNvSpPr/>
          <p:nvPr/>
        </p:nvSpPr>
        <p:spPr>
          <a:xfrm>
            <a:off x="1978920" y="4156200"/>
            <a:ext cx="135648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en-US" sz="708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01</a:t>
            </a:r>
            <a:endParaRPr b="0" lang="en-US" sz="7080" spc="-1" strike="noStrike">
              <a:latin typeface="Arial"/>
            </a:endParaRPr>
          </a:p>
        </p:txBody>
      </p:sp>
      <p:grpSp>
        <p:nvGrpSpPr>
          <p:cNvPr id="58" name="Group 12"/>
          <p:cNvGrpSpPr/>
          <p:nvPr/>
        </p:nvGrpSpPr>
        <p:grpSpPr>
          <a:xfrm>
            <a:off x="6231240" y="4150080"/>
            <a:ext cx="1412640" cy="1412640"/>
            <a:chOff x="6231240" y="4150080"/>
            <a:chExt cx="1412640" cy="1412640"/>
          </a:xfrm>
        </p:grpSpPr>
        <p:sp>
          <p:nvSpPr>
            <p:cNvPr id="59" name="Freeform 13"/>
            <p:cNvSpPr/>
            <p:nvPr/>
          </p:nvSpPr>
          <p:spPr>
            <a:xfrm>
              <a:off x="6231240" y="4150080"/>
              <a:ext cx="1412640" cy="1412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TextBox 14"/>
            <p:cNvSpPr/>
            <p:nvPr/>
          </p:nvSpPr>
          <p:spPr>
            <a:xfrm>
              <a:off x="6364080" y="4199760"/>
              <a:ext cx="1147680" cy="123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TextBox 15"/>
          <p:cNvSpPr/>
          <p:nvPr/>
        </p:nvSpPr>
        <p:spPr>
          <a:xfrm>
            <a:off x="6259680" y="4156200"/>
            <a:ext cx="135648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en-US" sz="708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02</a:t>
            </a:r>
            <a:endParaRPr b="0" lang="en-US" sz="7080" spc="-1" strike="noStrike">
              <a:latin typeface="Arial"/>
            </a:endParaRPr>
          </a:p>
        </p:txBody>
      </p:sp>
      <p:grpSp>
        <p:nvGrpSpPr>
          <p:cNvPr id="62" name="Group 16"/>
          <p:cNvGrpSpPr/>
          <p:nvPr/>
        </p:nvGrpSpPr>
        <p:grpSpPr>
          <a:xfrm>
            <a:off x="10598040" y="4150080"/>
            <a:ext cx="1412640" cy="1412640"/>
            <a:chOff x="10598040" y="4150080"/>
            <a:chExt cx="1412640" cy="1412640"/>
          </a:xfrm>
        </p:grpSpPr>
        <p:sp>
          <p:nvSpPr>
            <p:cNvPr id="63" name="Freeform 17"/>
            <p:cNvSpPr/>
            <p:nvPr/>
          </p:nvSpPr>
          <p:spPr>
            <a:xfrm>
              <a:off x="10598040" y="4150080"/>
              <a:ext cx="1412640" cy="1412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TextBox 18"/>
            <p:cNvSpPr/>
            <p:nvPr/>
          </p:nvSpPr>
          <p:spPr>
            <a:xfrm>
              <a:off x="10730520" y="4199760"/>
              <a:ext cx="1147680" cy="123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" name="TextBox 19"/>
          <p:cNvSpPr/>
          <p:nvPr/>
        </p:nvSpPr>
        <p:spPr>
          <a:xfrm>
            <a:off x="10626120" y="4156200"/>
            <a:ext cx="135648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en-US" sz="708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03</a:t>
            </a:r>
            <a:endParaRPr b="0" lang="en-US" sz="7080" spc="-1" strike="noStrike">
              <a:latin typeface="Arial"/>
            </a:endParaRPr>
          </a:p>
        </p:txBody>
      </p:sp>
      <p:grpSp>
        <p:nvGrpSpPr>
          <p:cNvPr id="66" name="Group 20"/>
          <p:cNvGrpSpPr/>
          <p:nvPr/>
        </p:nvGrpSpPr>
        <p:grpSpPr>
          <a:xfrm>
            <a:off x="14907240" y="4150080"/>
            <a:ext cx="1412640" cy="1412640"/>
            <a:chOff x="14907240" y="4150080"/>
            <a:chExt cx="1412640" cy="1412640"/>
          </a:xfrm>
        </p:grpSpPr>
        <p:sp>
          <p:nvSpPr>
            <p:cNvPr id="67" name="Freeform 21"/>
            <p:cNvSpPr/>
            <p:nvPr/>
          </p:nvSpPr>
          <p:spPr>
            <a:xfrm>
              <a:off x="14907240" y="4150080"/>
              <a:ext cx="1412640" cy="1412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TextBox 22"/>
            <p:cNvSpPr/>
            <p:nvPr/>
          </p:nvSpPr>
          <p:spPr>
            <a:xfrm>
              <a:off x="15040080" y="4199760"/>
              <a:ext cx="1147680" cy="123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" name="TextBox 23"/>
          <p:cNvSpPr/>
          <p:nvPr/>
        </p:nvSpPr>
        <p:spPr>
          <a:xfrm>
            <a:off x="14935680" y="4156200"/>
            <a:ext cx="135648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en-US" sz="708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04</a:t>
            </a:r>
            <a:endParaRPr b="0" lang="en-US" sz="7080" spc="-1" strike="noStrike">
              <a:latin typeface="Arial"/>
            </a:endParaRPr>
          </a:p>
        </p:txBody>
      </p:sp>
      <p:sp>
        <p:nvSpPr>
          <p:cNvPr id="70" name="TextBox 24"/>
          <p:cNvSpPr/>
          <p:nvPr/>
        </p:nvSpPr>
        <p:spPr>
          <a:xfrm>
            <a:off x="4655160" y="5663880"/>
            <a:ext cx="4565520" cy="22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1" lang="zh-CN" sz="25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프로젝트 개발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구조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모델 학습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(3) UI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71" name="TextBox 25"/>
          <p:cNvSpPr/>
          <p:nvPr/>
        </p:nvSpPr>
        <p:spPr>
          <a:xfrm>
            <a:off x="13331160" y="5663880"/>
            <a:ext cx="4565520" cy="22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1" lang="zh-CN" sz="25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프로젝트 마무리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고찰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고도화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(3)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느낀 점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72" name="TextBox 26"/>
          <p:cNvSpPr/>
          <p:nvPr/>
        </p:nvSpPr>
        <p:spPr>
          <a:xfrm>
            <a:off x="9021600" y="5663880"/>
            <a:ext cx="4565520" cy="13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1" lang="zh-CN" sz="25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프로젝트 구현 결과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시연 영상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74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Freeform 5"/>
          <p:cNvSpPr/>
          <p:nvPr/>
        </p:nvSpPr>
        <p:spPr>
          <a:xfrm>
            <a:off x="10908360" y="1719000"/>
            <a:ext cx="5740920" cy="7646400"/>
          </a:xfrm>
          <a:custGeom>
            <a:avLst/>
            <a:gdLst/>
            <a:ahLst/>
            <a:rect l="l" t="t" r="r" b="b"/>
            <a:pathLst>
              <a:path w="5742130" h="7647312">
                <a:moveTo>
                  <a:pt x="0" y="0"/>
                </a:moveTo>
                <a:lnTo>
                  <a:pt x="5742130" y="0"/>
                </a:lnTo>
                <a:lnTo>
                  <a:pt x="5742130" y="7647313"/>
                </a:lnTo>
                <a:lnTo>
                  <a:pt x="0" y="76473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" name="Group 6"/>
          <p:cNvGrpSpPr/>
          <p:nvPr/>
        </p:nvGrpSpPr>
        <p:grpSpPr>
          <a:xfrm>
            <a:off x="4591080" y="5384880"/>
            <a:ext cx="1212480" cy="1297800"/>
            <a:chOff x="4591080" y="5384880"/>
            <a:chExt cx="1212480" cy="1297800"/>
          </a:xfrm>
        </p:grpSpPr>
        <p:sp>
          <p:nvSpPr>
            <p:cNvPr id="78" name="Freeform 7"/>
            <p:cNvSpPr/>
            <p:nvPr/>
          </p:nvSpPr>
          <p:spPr>
            <a:xfrm>
              <a:off x="4591080" y="5470200"/>
              <a:ext cx="1212480" cy="1212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TextBox 8"/>
            <p:cNvSpPr/>
            <p:nvPr/>
          </p:nvSpPr>
          <p:spPr>
            <a:xfrm>
              <a:off x="4894200" y="5384880"/>
              <a:ext cx="605520" cy="114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" name="TextBox 9"/>
          <p:cNvSpPr/>
          <p:nvPr/>
        </p:nvSpPr>
        <p:spPr>
          <a:xfrm>
            <a:off x="-232200" y="914400"/>
            <a:ext cx="50320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1.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배경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81" name="TextBox 10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2" name="TextBox 11"/>
          <p:cNvSpPr/>
          <p:nvPr/>
        </p:nvSpPr>
        <p:spPr>
          <a:xfrm>
            <a:off x="1124640" y="3049200"/>
            <a:ext cx="8672040" cy="22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5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바쁜 생활 속에 피트니스 센터를 찾지 못하는 사람 증가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.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45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직장 생활과 불규칙한 생활습관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,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육아 및 집안일 등으로 인해 운동을 하지 못하는 사람들을 위한 대안이 없을까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3" name="TextBox 12"/>
          <p:cNvSpPr/>
          <p:nvPr/>
        </p:nvSpPr>
        <p:spPr>
          <a:xfrm>
            <a:off x="1175760" y="7378920"/>
            <a:ext cx="80427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Calibri"/>
                <a:ea typeface="Nanum Square Ultra-Bold"/>
              </a:rPr>
              <a:t>누구나 집에서 쉽게 따라할 수 있는 </a:t>
            </a:r>
            <a:r>
              <a:rPr b="1" lang="zh-CN" sz="3000" spc="-1" strike="noStrike">
                <a:solidFill>
                  <a:srgbClr val="ff3131"/>
                </a:solidFill>
                <a:latin typeface="Calibri"/>
                <a:ea typeface="Nanum Square Ultra-Bold"/>
              </a:rPr>
              <a:t>홈트레이닝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 등장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4" name="TextBox 13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86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" name="Freeform 5"/>
          <p:cNvSpPr/>
          <p:nvPr/>
        </p:nvSpPr>
        <p:spPr>
          <a:xfrm>
            <a:off x="9561960" y="3512160"/>
            <a:ext cx="8202600" cy="5744880"/>
          </a:xfrm>
          <a:custGeom>
            <a:avLst/>
            <a:gdLst/>
            <a:ahLst/>
            <a:rect l="l" t="t" r="r" b="b"/>
            <a:pathLst>
              <a:path w="8203631" h="5746003">
                <a:moveTo>
                  <a:pt x="0" y="0"/>
                </a:moveTo>
                <a:lnTo>
                  <a:pt x="8203631" y="0"/>
                </a:lnTo>
                <a:lnTo>
                  <a:pt x="8203631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Box 6"/>
          <p:cNvSpPr/>
          <p:nvPr/>
        </p:nvSpPr>
        <p:spPr>
          <a:xfrm>
            <a:off x="-3600" y="914400"/>
            <a:ext cx="50320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소개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90" name="TextBox 7"/>
          <p:cNvSpPr/>
          <p:nvPr/>
        </p:nvSpPr>
        <p:spPr>
          <a:xfrm>
            <a:off x="4712760" y="2121840"/>
            <a:ext cx="923112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598"/>
              </a:lnSpc>
              <a:buNone/>
            </a:pPr>
            <a:r>
              <a:rPr b="1" lang="zh-CN" sz="4000" spc="-1" strike="noStrike">
                <a:solidFill>
                  <a:srgbClr val="ff3131"/>
                </a:solidFill>
                <a:latin typeface="Nanum Square Ultra-Bold"/>
                <a:ea typeface="Nanum Square Ultra-Bold"/>
              </a:rPr>
              <a:t>홈트레이닝 솔루션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1" name="TextBox 8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2" name="TextBox 9"/>
          <p:cNvSpPr/>
          <p:nvPr/>
        </p:nvSpPr>
        <p:spPr>
          <a:xfrm>
            <a:off x="338760" y="4733640"/>
            <a:ext cx="893376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1.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운동 영상을 직접 촬영하여 사용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각도 추출 하여 시계열 데이터셋 구축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3. LSTM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방식으로 모델 학습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4.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실시간 웹캠으로 운동 동작 예측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5.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학습된 모델로 추가 기능 구현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운동 횟수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count)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3" name="TextBox 10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2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95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" name="Group 5"/>
          <p:cNvGrpSpPr/>
          <p:nvPr/>
        </p:nvGrpSpPr>
        <p:grpSpPr>
          <a:xfrm>
            <a:off x="810360" y="2905920"/>
            <a:ext cx="3614400" cy="5192280"/>
            <a:chOff x="810360" y="2905920"/>
            <a:chExt cx="3614400" cy="5192280"/>
          </a:xfrm>
        </p:grpSpPr>
        <p:sp>
          <p:nvSpPr>
            <p:cNvPr id="98" name="Freeform 6"/>
            <p:cNvSpPr/>
            <p:nvPr/>
          </p:nvSpPr>
          <p:spPr>
            <a:xfrm>
              <a:off x="810360" y="2905920"/>
              <a:ext cx="3614400" cy="5192280"/>
            </a:xfrm>
            <a:custGeom>
              <a:avLst/>
              <a:gdLst/>
              <a:ah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" name="Group 7"/>
          <p:cNvGrpSpPr/>
          <p:nvPr/>
        </p:nvGrpSpPr>
        <p:grpSpPr>
          <a:xfrm>
            <a:off x="5176080" y="2905920"/>
            <a:ext cx="3614400" cy="5192280"/>
            <a:chOff x="5176080" y="2905920"/>
            <a:chExt cx="3614400" cy="5192280"/>
          </a:xfrm>
        </p:grpSpPr>
        <p:sp>
          <p:nvSpPr>
            <p:cNvPr id="100" name="Freeform 8"/>
            <p:cNvSpPr/>
            <p:nvPr/>
          </p:nvSpPr>
          <p:spPr>
            <a:xfrm>
              <a:off x="5176080" y="2905920"/>
              <a:ext cx="3614400" cy="5192280"/>
            </a:xfrm>
            <a:custGeom>
              <a:avLst/>
              <a:gdLst/>
              <a:ah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" name="Group 9"/>
          <p:cNvGrpSpPr/>
          <p:nvPr/>
        </p:nvGrpSpPr>
        <p:grpSpPr>
          <a:xfrm>
            <a:off x="9541800" y="2905920"/>
            <a:ext cx="3614400" cy="5192280"/>
            <a:chOff x="9541800" y="2905920"/>
            <a:chExt cx="3614400" cy="5192280"/>
          </a:xfrm>
        </p:grpSpPr>
        <p:sp>
          <p:nvSpPr>
            <p:cNvPr id="102" name="Freeform 10"/>
            <p:cNvSpPr/>
            <p:nvPr/>
          </p:nvSpPr>
          <p:spPr>
            <a:xfrm>
              <a:off x="9541800" y="2905920"/>
              <a:ext cx="3614400" cy="5192280"/>
            </a:xfrm>
            <a:custGeom>
              <a:avLst/>
              <a:gdLst/>
              <a:ah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" name="Group 11"/>
          <p:cNvGrpSpPr/>
          <p:nvPr/>
        </p:nvGrpSpPr>
        <p:grpSpPr>
          <a:xfrm>
            <a:off x="13862160" y="2905920"/>
            <a:ext cx="3614400" cy="5192280"/>
            <a:chOff x="13862160" y="2905920"/>
            <a:chExt cx="3614400" cy="5192280"/>
          </a:xfrm>
        </p:grpSpPr>
        <p:sp>
          <p:nvSpPr>
            <p:cNvPr id="104" name="Freeform 12"/>
            <p:cNvSpPr/>
            <p:nvPr/>
          </p:nvSpPr>
          <p:spPr>
            <a:xfrm>
              <a:off x="13862160" y="2905920"/>
              <a:ext cx="3614400" cy="5192280"/>
            </a:xfrm>
            <a:custGeom>
              <a:avLst/>
              <a:gdLst/>
              <a:ah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" name="Freeform 13"/>
          <p:cNvSpPr/>
          <p:nvPr/>
        </p:nvSpPr>
        <p:spPr>
          <a:xfrm>
            <a:off x="14504040" y="3378960"/>
            <a:ext cx="2331000" cy="233100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Freeform 14"/>
          <p:cNvSpPr/>
          <p:nvPr/>
        </p:nvSpPr>
        <p:spPr>
          <a:xfrm>
            <a:off x="10183680" y="3378960"/>
            <a:ext cx="2331000" cy="233100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Freeform 15"/>
          <p:cNvSpPr/>
          <p:nvPr/>
        </p:nvSpPr>
        <p:spPr>
          <a:xfrm>
            <a:off x="5817600" y="3378960"/>
            <a:ext cx="2331000" cy="233100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Freeform 16"/>
          <p:cNvSpPr/>
          <p:nvPr/>
        </p:nvSpPr>
        <p:spPr>
          <a:xfrm>
            <a:off x="1451880" y="3378960"/>
            <a:ext cx="2331000" cy="233100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TextBox 17"/>
          <p:cNvSpPr/>
          <p:nvPr/>
        </p:nvSpPr>
        <p:spPr>
          <a:xfrm>
            <a:off x="-11520" y="905040"/>
            <a:ext cx="389700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3.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팀원 소개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10" name="TextBox 18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1" name="TextBox 19"/>
          <p:cNvSpPr/>
          <p:nvPr/>
        </p:nvSpPr>
        <p:spPr>
          <a:xfrm>
            <a:off x="1451880" y="588960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김지훈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2" name="TextBox 20"/>
          <p:cNvSpPr/>
          <p:nvPr/>
        </p:nvSpPr>
        <p:spPr>
          <a:xfrm>
            <a:off x="5817600" y="588960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신나라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3" name="TextBox 21"/>
          <p:cNvSpPr/>
          <p:nvPr/>
        </p:nvSpPr>
        <p:spPr>
          <a:xfrm>
            <a:off x="10183680" y="588960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임지원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4" name="TextBox 22"/>
          <p:cNvSpPr/>
          <p:nvPr/>
        </p:nvSpPr>
        <p:spPr>
          <a:xfrm>
            <a:off x="14547960" y="588960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차창섭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5" name="TextBox 23"/>
          <p:cNvSpPr/>
          <p:nvPr/>
        </p:nvSpPr>
        <p:spPr>
          <a:xfrm>
            <a:off x="1028880" y="6671160"/>
            <a:ext cx="315648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01"/>
              </a:lnSpc>
              <a:buNone/>
            </a:pPr>
            <a:r>
              <a:rPr b="1" lang="en-US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AI </a:t>
            </a:r>
            <a:r>
              <a:rPr b="1" lang="zh-CN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모델 학습 및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501"/>
              </a:lnSpc>
              <a:buNone/>
            </a:pPr>
            <a:r>
              <a:rPr b="1" lang="en-US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UI </a:t>
            </a:r>
            <a:r>
              <a:rPr b="1" lang="zh-CN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초기 설정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6" name="TextBox 24"/>
          <p:cNvSpPr/>
          <p:nvPr/>
        </p:nvSpPr>
        <p:spPr>
          <a:xfrm>
            <a:off x="5405040" y="6671160"/>
            <a:ext cx="315648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01"/>
              </a:lnSpc>
              <a:buNone/>
            </a:pPr>
            <a:r>
              <a:rPr b="1" lang="zh-CN" sz="25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모델 기반 기능 추가 및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501"/>
              </a:lnSpc>
              <a:buNone/>
            </a:pPr>
            <a:r>
              <a:rPr b="1" lang="zh-CN" sz="25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전체 관리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7" name="TextBox 25"/>
          <p:cNvSpPr/>
          <p:nvPr/>
        </p:nvSpPr>
        <p:spPr>
          <a:xfrm>
            <a:off x="9770760" y="6671160"/>
            <a:ext cx="315648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01"/>
              </a:lnSpc>
              <a:buNone/>
            </a:pPr>
            <a:r>
              <a:rPr b="1" lang="en-US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UI </a:t>
            </a:r>
            <a:r>
              <a:rPr b="1" lang="zh-CN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담당 및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501"/>
              </a:lnSpc>
              <a:buNone/>
            </a:pPr>
            <a:r>
              <a:rPr b="1" lang="zh-CN" sz="25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데이터베이스 구축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8" name="TextBox 26"/>
          <p:cNvSpPr/>
          <p:nvPr/>
        </p:nvSpPr>
        <p:spPr>
          <a:xfrm>
            <a:off x="14091120" y="6671160"/>
            <a:ext cx="315648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01"/>
              </a:lnSpc>
              <a:buNone/>
            </a:pPr>
            <a:r>
              <a:rPr b="1" lang="en-US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AI </a:t>
            </a:r>
            <a:r>
              <a:rPr b="1" lang="zh-CN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모델 학습 및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501"/>
              </a:lnSpc>
              <a:buNone/>
            </a:pPr>
            <a:r>
              <a:rPr b="1" lang="zh-CN" sz="25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모델 기반 기능 추가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9" name="TextBox 27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3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121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" name="TextBox 5"/>
          <p:cNvSpPr/>
          <p:nvPr/>
        </p:nvSpPr>
        <p:spPr>
          <a:xfrm>
            <a:off x="1496160" y="666756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0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김지훈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124" name="Group 6"/>
          <p:cNvGrpSpPr/>
          <p:nvPr/>
        </p:nvGrpSpPr>
        <p:grpSpPr>
          <a:xfrm>
            <a:off x="990720" y="2206800"/>
            <a:ext cx="16305480" cy="7428960"/>
            <a:chOff x="990720" y="2206800"/>
            <a:chExt cx="16305480" cy="7428960"/>
          </a:xfrm>
        </p:grpSpPr>
        <p:sp>
          <p:nvSpPr>
            <p:cNvPr id="125" name="Freeform 7"/>
            <p:cNvSpPr/>
            <p:nvPr/>
          </p:nvSpPr>
          <p:spPr>
            <a:xfrm>
              <a:off x="990720" y="2206800"/>
              <a:ext cx="16305480" cy="7428960"/>
            </a:xfrm>
            <a:custGeom>
              <a:avLst/>
              <a:gdLst/>
              <a:ahLst/>
              <a:rect l="l" t="t" r="r" b="b"/>
              <a:pathLst>
                <a:path w="14134100" h="6440243">
                  <a:moveTo>
                    <a:pt x="14009639" y="6440243"/>
                  </a:moveTo>
                  <a:lnTo>
                    <a:pt x="124460" y="6440243"/>
                  </a:lnTo>
                  <a:cubicBezTo>
                    <a:pt x="55880" y="6440243"/>
                    <a:pt x="0" y="6384363"/>
                    <a:pt x="0" y="63157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9639" y="0"/>
                  </a:lnTo>
                  <a:cubicBezTo>
                    <a:pt x="14078220" y="0"/>
                    <a:pt x="14134100" y="55880"/>
                    <a:pt x="14134100" y="124460"/>
                  </a:cubicBezTo>
                  <a:lnTo>
                    <a:pt x="14134100" y="6315783"/>
                  </a:lnTo>
                  <a:cubicBezTo>
                    <a:pt x="14134100" y="6384363"/>
                    <a:pt x="14078220" y="6440243"/>
                    <a:pt x="14009639" y="6440243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" name="Freeform 8"/>
          <p:cNvSpPr/>
          <p:nvPr/>
        </p:nvSpPr>
        <p:spPr>
          <a:xfrm>
            <a:off x="1644480" y="3756240"/>
            <a:ext cx="1247040" cy="1247040"/>
          </a:xfrm>
          <a:custGeom>
            <a:avLst/>
            <a:gdLst/>
            <a:ahLst/>
            <a:rect l="l" t="t" r="r" b="b"/>
            <a:pathLst>
              <a:path w="1248048" h="1248048">
                <a:moveTo>
                  <a:pt x="0" y="0"/>
                </a:moveTo>
                <a:lnTo>
                  <a:pt x="1248048" y="0"/>
                </a:lnTo>
                <a:lnTo>
                  <a:pt x="1248048" y="1248048"/>
                </a:lnTo>
                <a:lnTo>
                  <a:pt x="0" y="12480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Freeform 9"/>
          <p:cNvSpPr/>
          <p:nvPr/>
        </p:nvSpPr>
        <p:spPr>
          <a:xfrm>
            <a:off x="1644480" y="6981840"/>
            <a:ext cx="1269000" cy="1269000"/>
          </a:xfrm>
          <a:custGeom>
            <a:avLst/>
            <a:gdLst/>
            <a:ahLst/>
            <a:rect l="l" t="t" r="r" b="b"/>
            <a:pathLst>
              <a:path w="1270042" h="1270042">
                <a:moveTo>
                  <a:pt x="0" y="0"/>
                </a:moveTo>
                <a:lnTo>
                  <a:pt x="1270042" y="0"/>
                </a:lnTo>
                <a:lnTo>
                  <a:pt x="1270042" y="1270042"/>
                </a:lnTo>
                <a:lnTo>
                  <a:pt x="0" y="12700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Freeform 11"/>
          <p:cNvSpPr/>
          <p:nvPr/>
        </p:nvSpPr>
        <p:spPr>
          <a:xfrm>
            <a:off x="6329880" y="6945480"/>
            <a:ext cx="1136520" cy="1055520"/>
          </a:xfrm>
          <a:custGeom>
            <a:avLst/>
            <a:gdLst/>
            <a:ahLst/>
            <a:rect l="l" t="t" r="r" b="b"/>
            <a:pathLst>
              <a:path w="1137630" h="1056574">
                <a:moveTo>
                  <a:pt x="0" y="0"/>
                </a:moveTo>
                <a:lnTo>
                  <a:pt x="1137630" y="0"/>
                </a:lnTo>
                <a:lnTo>
                  <a:pt x="1137630" y="1056574"/>
                </a:lnTo>
                <a:lnTo>
                  <a:pt x="0" y="10565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Freeform 12"/>
          <p:cNvSpPr/>
          <p:nvPr/>
        </p:nvSpPr>
        <p:spPr>
          <a:xfrm>
            <a:off x="1751040" y="8328240"/>
            <a:ext cx="1055880" cy="1129320"/>
          </a:xfrm>
          <a:custGeom>
            <a:avLst/>
            <a:gdLst/>
            <a:ahLst/>
            <a:rect l="l" t="t" r="r" b="b"/>
            <a:pathLst>
              <a:path w="1057117" h="1130234">
                <a:moveTo>
                  <a:pt x="0" y="0"/>
                </a:moveTo>
                <a:lnTo>
                  <a:pt x="1057117" y="0"/>
                </a:lnTo>
                <a:lnTo>
                  <a:pt x="1057117" y="1130234"/>
                </a:lnTo>
                <a:lnTo>
                  <a:pt x="0" y="11302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Freeform 13"/>
          <p:cNvSpPr/>
          <p:nvPr/>
        </p:nvSpPr>
        <p:spPr>
          <a:xfrm>
            <a:off x="6252120" y="8328240"/>
            <a:ext cx="1168200" cy="1168200"/>
          </a:xfrm>
          <a:custGeom>
            <a:avLst/>
            <a:gdLst/>
            <a:ahLst/>
            <a:rect l="l" t="t" r="r" b="b"/>
            <a:pathLst>
              <a:path w="1169258" h="1169258">
                <a:moveTo>
                  <a:pt x="0" y="0"/>
                </a:moveTo>
                <a:lnTo>
                  <a:pt x="1169258" y="0"/>
                </a:lnTo>
                <a:lnTo>
                  <a:pt x="1169258" y="1169258"/>
                </a:lnTo>
                <a:lnTo>
                  <a:pt x="0" y="1169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14"/>
          <p:cNvSpPr/>
          <p:nvPr/>
        </p:nvSpPr>
        <p:spPr>
          <a:xfrm>
            <a:off x="11658600" y="7543800"/>
            <a:ext cx="2881800" cy="1440360"/>
          </a:xfrm>
          <a:custGeom>
            <a:avLst/>
            <a:gdLst/>
            <a:ahLst/>
            <a:rect l="l" t="t" r="r" b="b"/>
            <a:pathLst>
              <a:path w="2882970" h="1441485">
                <a:moveTo>
                  <a:pt x="0" y="0"/>
                </a:moveTo>
                <a:lnTo>
                  <a:pt x="2882970" y="0"/>
                </a:lnTo>
                <a:lnTo>
                  <a:pt x="2882970" y="1441485"/>
                </a:lnTo>
                <a:lnTo>
                  <a:pt x="0" y="1441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TextBox 15"/>
          <p:cNvSpPr/>
          <p:nvPr/>
        </p:nvSpPr>
        <p:spPr>
          <a:xfrm>
            <a:off x="-227160" y="905040"/>
            <a:ext cx="41126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4.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개발 환경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3" name="TextBox 16"/>
          <p:cNvSpPr/>
          <p:nvPr/>
        </p:nvSpPr>
        <p:spPr>
          <a:xfrm>
            <a:off x="349920" y="10152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4" name="TextBox 17"/>
          <p:cNvSpPr/>
          <p:nvPr/>
        </p:nvSpPr>
        <p:spPr>
          <a:xfrm>
            <a:off x="1648440" y="2454480"/>
            <a:ext cx="124272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HW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5" name="TextBox 18"/>
          <p:cNvSpPr/>
          <p:nvPr/>
        </p:nvSpPr>
        <p:spPr>
          <a:xfrm>
            <a:off x="1540440" y="5797800"/>
            <a:ext cx="14774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SW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6" name="TextBox 19"/>
          <p:cNvSpPr/>
          <p:nvPr/>
        </p:nvSpPr>
        <p:spPr>
          <a:xfrm>
            <a:off x="3159000" y="4065840"/>
            <a:ext cx="8582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웹캠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7" name="TextBox 20"/>
          <p:cNvSpPr/>
          <p:nvPr/>
        </p:nvSpPr>
        <p:spPr>
          <a:xfrm>
            <a:off x="3036240" y="7302600"/>
            <a:ext cx="24494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MediaPipe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8" name="TextBox 22"/>
          <p:cNvSpPr/>
          <p:nvPr/>
        </p:nvSpPr>
        <p:spPr>
          <a:xfrm>
            <a:off x="7886520" y="7266240"/>
            <a:ext cx="17146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OpenCV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9" name="TextBox 23"/>
          <p:cNvSpPr/>
          <p:nvPr/>
        </p:nvSpPr>
        <p:spPr>
          <a:xfrm>
            <a:off x="3036240" y="8579160"/>
            <a:ext cx="24494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Tensorflow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0" name="TextBox 24"/>
          <p:cNvSpPr/>
          <p:nvPr/>
        </p:nvSpPr>
        <p:spPr>
          <a:xfrm>
            <a:off x="7650000" y="8579160"/>
            <a:ext cx="1593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Tkinter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1" name="TextBox 25"/>
          <p:cNvSpPr/>
          <p:nvPr/>
        </p:nvSpPr>
        <p:spPr>
          <a:xfrm>
            <a:off x="9372600" y="8579160"/>
            <a:ext cx="1728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Python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2" name="TextBox 26"/>
          <p:cNvSpPr/>
          <p:nvPr/>
        </p:nvSpPr>
        <p:spPr>
          <a:xfrm>
            <a:off x="14770440" y="7930800"/>
            <a:ext cx="147132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Socket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3" name="TextBox 27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4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145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7" name="Group 5"/>
          <p:cNvGrpSpPr/>
          <p:nvPr/>
        </p:nvGrpSpPr>
        <p:grpSpPr>
          <a:xfrm>
            <a:off x="990720" y="2206800"/>
            <a:ext cx="16305480" cy="7428960"/>
            <a:chOff x="990720" y="2206800"/>
            <a:chExt cx="16305480" cy="7428960"/>
          </a:xfrm>
        </p:grpSpPr>
        <p:sp>
          <p:nvSpPr>
            <p:cNvPr id="148" name="Freeform 6"/>
            <p:cNvSpPr/>
            <p:nvPr/>
          </p:nvSpPr>
          <p:spPr>
            <a:xfrm>
              <a:off x="990720" y="2206800"/>
              <a:ext cx="16305480" cy="7428960"/>
            </a:xfrm>
            <a:custGeom>
              <a:avLst/>
              <a:gdLst/>
              <a:ahLst/>
              <a:rect l="l" t="t" r="r" b="b"/>
              <a:pathLst>
                <a:path w="14134100" h="6440243">
                  <a:moveTo>
                    <a:pt x="14009639" y="6440243"/>
                  </a:moveTo>
                  <a:lnTo>
                    <a:pt x="124460" y="6440243"/>
                  </a:lnTo>
                  <a:cubicBezTo>
                    <a:pt x="55880" y="6440243"/>
                    <a:pt x="0" y="6384363"/>
                    <a:pt x="0" y="63157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9639" y="0"/>
                  </a:lnTo>
                  <a:cubicBezTo>
                    <a:pt x="14078220" y="0"/>
                    <a:pt x="14134100" y="55880"/>
                    <a:pt x="14134100" y="124460"/>
                  </a:cubicBezTo>
                  <a:lnTo>
                    <a:pt x="14134100" y="6315783"/>
                  </a:lnTo>
                  <a:cubicBezTo>
                    <a:pt x="14134100" y="6384363"/>
                    <a:pt x="14078220" y="6440243"/>
                    <a:pt x="14009639" y="6440243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" name="Freeform 7"/>
          <p:cNvSpPr/>
          <p:nvPr/>
        </p:nvSpPr>
        <p:spPr>
          <a:xfrm>
            <a:off x="1722240" y="3555360"/>
            <a:ext cx="1495080" cy="1495080"/>
          </a:xfrm>
          <a:custGeom>
            <a:avLst/>
            <a:gdLst/>
            <a:ahLst/>
            <a:rect l="l" t="t" r="r" b="b"/>
            <a:pathLst>
              <a:path w="1496095" h="1496095">
                <a:moveTo>
                  <a:pt x="0" y="0"/>
                </a:moveTo>
                <a:lnTo>
                  <a:pt x="1496095" y="0"/>
                </a:lnTo>
                <a:lnTo>
                  <a:pt x="1496095" y="1496094"/>
                </a:lnTo>
                <a:lnTo>
                  <a:pt x="0" y="14960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Freeform 8"/>
          <p:cNvSpPr/>
          <p:nvPr/>
        </p:nvSpPr>
        <p:spPr>
          <a:xfrm>
            <a:off x="5018040" y="5921640"/>
            <a:ext cx="8250480" cy="3250440"/>
          </a:xfrm>
          <a:custGeom>
            <a:avLst/>
            <a:gdLst/>
            <a:ahLst/>
            <a:rect l="l" t="t" r="r" b="b"/>
            <a:pathLst>
              <a:path w="8251676" h="3251432">
                <a:moveTo>
                  <a:pt x="0" y="0"/>
                </a:moveTo>
                <a:lnTo>
                  <a:pt x="8251676" y="0"/>
                </a:lnTo>
                <a:lnTo>
                  <a:pt x="8251676" y="3251432"/>
                </a:lnTo>
                <a:lnTo>
                  <a:pt x="0" y="32514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Box 10"/>
          <p:cNvSpPr/>
          <p:nvPr/>
        </p:nvSpPr>
        <p:spPr>
          <a:xfrm>
            <a:off x="-187920" y="914400"/>
            <a:ext cx="389700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4.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개발 환경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52" name="TextBox 11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3" name="TextBox 12"/>
          <p:cNvSpPr/>
          <p:nvPr/>
        </p:nvSpPr>
        <p:spPr>
          <a:xfrm>
            <a:off x="3495600" y="3989160"/>
            <a:ext cx="15328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Github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4" name="TextBox 13"/>
          <p:cNvSpPr/>
          <p:nvPr/>
        </p:nvSpPr>
        <p:spPr>
          <a:xfrm>
            <a:off x="1605960" y="2396520"/>
            <a:ext cx="372996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zh-CN" sz="5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관리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55" name="TextBox 14"/>
          <p:cNvSpPr/>
          <p:nvPr/>
        </p:nvSpPr>
        <p:spPr>
          <a:xfrm>
            <a:off x="5337000" y="3531960"/>
            <a:ext cx="76924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Github</a:t>
            </a:r>
            <a:r>
              <a:rPr b="1" lang="zh-CN" sz="3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에 프로젝트 전용 </a:t>
            </a: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Repository </a:t>
            </a:r>
            <a:r>
              <a:rPr b="1" lang="zh-CN" sz="3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생성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6" name="TextBox 15"/>
          <p:cNvSpPr/>
          <p:nvPr/>
        </p:nvSpPr>
        <p:spPr>
          <a:xfrm>
            <a:off x="11201400" y="4508640"/>
            <a:ext cx="51962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→ </a:t>
            </a: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맡은 부분 업데이트 시 업로드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7" name="TextBox 16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5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2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159" name="Freeform 3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TextBox 4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1" name="Freeform 5"/>
          <p:cNvSpPr/>
          <p:nvPr/>
        </p:nvSpPr>
        <p:spPr>
          <a:xfrm>
            <a:off x="11696760" y="2418840"/>
            <a:ext cx="1927800" cy="2657880"/>
          </a:xfrm>
          <a:custGeom>
            <a:avLst/>
            <a:gdLst/>
            <a:ahLst/>
            <a:rect l="l" t="t" r="r" b="b"/>
            <a:pathLst>
              <a:path w="1928994" h="265901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Freeform 6"/>
          <p:cNvSpPr/>
          <p:nvPr/>
        </p:nvSpPr>
        <p:spPr>
          <a:xfrm>
            <a:off x="7509600" y="2264400"/>
            <a:ext cx="1851480" cy="2357640"/>
          </a:xfrm>
          <a:custGeom>
            <a:avLst/>
            <a:gdLst/>
            <a:ahLst/>
            <a:rect l="l" t="t" r="r" b="b"/>
            <a:pathLst>
              <a:path w="1852628" h="2358671">
                <a:moveTo>
                  <a:pt x="0" y="0"/>
                </a:moveTo>
                <a:lnTo>
                  <a:pt x="1852629" y="0"/>
                </a:lnTo>
                <a:lnTo>
                  <a:pt x="1852629" y="2358671"/>
                </a:lnTo>
                <a:lnTo>
                  <a:pt x="0" y="23586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Freeform 7"/>
          <p:cNvSpPr/>
          <p:nvPr/>
        </p:nvSpPr>
        <p:spPr>
          <a:xfrm>
            <a:off x="6381000" y="3316320"/>
            <a:ext cx="961200" cy="998640"/>
          </a:xfrm>
          <a:custGeom>
            <a:avLst/>
            <a:gdLst/>
            <a:ahLst/>
            <a:rect l="l" t="t" r="r" b="b"/>
            <a:pathLst>
              <a:path w="962319" h="999838">
                <a:moveTo>
                  <a:pt x="0" y="0"/>
                </a:moveTo>
                <a:lnTo>
                  <a:pt x="962319" y="0"/>
                </a:lnTo>
                <a:lnTo>
                  <a:pt x="962319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" name="Group 8"/>
          <p:cNvGrpSpPr/>
          <p:nvPr/>
        </p:nvGrpSpPr>
        <p:grpSpPr>
          <a:xfrm>
            <a:off x="10119960" y="3449520"/>
            <a:ext cx="778320" cy="735120"/>
            <a:chOff x="10119960" y="3449520"/>
            <a:chExt cx="778320" cy="735120"/>
          </a:xfrm>
        </p:grpSpPr>
        <p:sp>
          <p:nvSpPr>
            <p:cNvPr id="165" name="Freeform 9"/>
            <p:cNvSpPr/>
            <p:nvPr/>
          </p:nvSpPr>
          <p:spPr>
            <a:xfrm rot="16200000">
              <a:off x="10163160" y="3449520"/>
              <a:ext cx="735120" cy="7351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TextBox 10"/>
            <p:cNvSpPr/>
            <p:nvPr/>
          </p:nvSpPr>
          <p:spPr>
            <a:xfrm rot="16200000">
              <a:off x="10279440" y="3473640"/>
              <a:ext cx="367200" cy="68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" name="Freeform 11"/>
          <p:cNvSpPr/>
          <p:nvPr/>
        </p:nvSpPr>
        <p:spPr>
          <a:xfrm rot="16200000">
            <a:off x="3345840" y="6505200"/>
            <a:ext cx="2745000" cy="1686600"/>
          </a:xfrm>
          <a:custGeom>
            <a:avLst/>
            <a:gdLst/>
            <a:ahLst/>
            <a:rect l="l" t="t" r="r" b="b"/>
            <a:pathLst>
              <a:path w="2746128" h="1687620">
                <a:moveTo>
                  <a:pt x="0" y="0"/>
                </a:moveTo>
                <a:lnTo>
                  <a:pt x="2746128" y="0"/>
                </a:lnTo>
                <a:lnTo>
                  <a:pt x="2746128" y="1687621"/>
                </a:lnTo>
                <a:lnTo>
                  <a:pt x="0" y="1687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8" name="Group 12"/>
          <p:cNvGrpSpPr/>
          <p:nvPr/>
        </p:nvGrpSpPr>
        <p:grpSpPr>
          <a:xfrm>
            <a:off x="10119960" y="6980760"/>
            <a:ext cx="778320" cy="735120"/>
            <a:chOff x="10119960" y="6980760"/>
            <a:chExt cx="778320" cy="735120"/>
          </a:xfrm>
        </p:grpSpPr>
        <p:sp>
          <p:nvSpPr>
            <p:cNvPr id="169" name="Freeform 13"/>
            <p:cNvSpPr/>
            <p:nvPr/>
          </p:nvSpPr>
          <p:spPr>
            <a:xfrm rot="16200000">
              <a:off x="10163160" y="6980760"/>
              <a:ext cx="735120" cy="7351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TextBox 14"/>
            <p:cNvSpPr/>
            <p:nvPr/>
          </p:nvSpPr>
          <p:spPr>
            <a:xfrm rot="16200000">
              <a:off x="10279440" y="7005240"/>
              <a:ext cx="367200" cy="68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" name="Freeform 15"/>
          <p:cNvSpPr/>
          <p:nvPr/>
        </p:nvSpPr>
        <p:spPr>
          <a:xfrm>
            <a:off x="7211880" y="6520680"/>
            <a:ext cx="2447280" cy="1792800"/>
          </a:xfrm>
          <a:custGeom>
            <a:avLst/>
            <a:gdLst/>
            <a:ahLst/>
            <a:rect l="l" t="t" r="r" b="b"/>
            <a:pathLst>
              <a:path w="2448284" h="1793925">
                <a:moveTo>
                  <a:pt x="0" y="0"/>
                </a:moveTo>
                <a:lnTo>
                  <a:pt x="2448285" y="0"/>
                </a:lnTo>
                <a:lnTo>
                  <a:pt x="2448285" y="1793924"/>
                </a:lnTo>
                <a:lnTo>
                  <a:pt x="0" y="1793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Freeform 16"/>
          <p:cNvSpPr/>
          <p:nvPr/>
        </p:nvSpPr>
        <p:spPr>
          <a:xfrm>
            <a:off x="5900040" y="6847920"/>
            <a:ext cx="961200" cy="998640"/>
          </a:xfrm>
          <a:custGeom>
            <a:avLst/>
            <a:gdLst/>
            <a:ahLst/>
            <a:rect l="l" t="t" r="r" b="b"/>
            <a:pathLst>
              <a:path w="962319" h="999838">
                <a:moveTo>
                  <a:pt x="0" y="0"/>
                </a:moveTo>
                <a:lnTo>
                  <a:pt x="962318" y="0"/>
                </a:lnTo>
                <a:lnTo>
                  <a:pt x="962318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Freeform 17"/>
          <p:cNvSpPr/>
          <p:nvPr/>
        </p:nvSpPr>
        <p:spPr>
          <a:xfrm>
            <a:off x="11533680" y="5927400"/>
            <a:ext cx="2254320" cy="2792520"/>
          </a:xfrm>
          <a:custGeom>
            <a:avLst/>
            <a:gdLst/>
            <a:ahLst/>
            <a:rect l="l" t="t" r="r" b="b"/>
            <a:pathLst>
              <a:path w="2255260" h="2793678">
                <a:moveTo>
                  <a:pt x="0" y="0"/>
                </a:moveTo>
                <a:lnTo>
                  <a:pt x="2255260" y="0"/>
                </a:lnTo>
                <a:lnTo>
                  <a:pt x="2255260" y="2793677"/>
                </a:lnTo>
                <a:lnTo>
                  <a:pt x="0" y="2793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Freeform 18"/>
          <p:cNvSpPr/>
          <p:nvPr/>
        </p:nvSpPr>
        <p:spPr>
          <a:xfrm>
            <a:off x="3798360" y="2910600"/>
            <a:ext cx="2176920" cy="1674000"/>
          </a:xfrm>
          <a:custGeom>
            <a:avLst/>
            <a:gdLst/>
            <a:ahLst/>
            <a:rect l="l" t="t" r="r" b="b"/>
            <a:pathLst>
              <a:path w="2178167" h="1675209">
                <a:moveTo>
                  <a:pt x="0" y="0"/>
                </a:moveTo>
                <a:lnTo>
                  <a:pt x="2178167" y="0"/>
                </a:lnTo>
                <a:lnTo>
                  <a:pt x="2178167" y="1675208"/>
                </a:lnTo>
                <a:lnTo>
                  <a:pt x="0" y="16752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TextBox 19"/>
          <p:cNvSpPr/>
          <p:nvPr/>
        </p:nvSpPr>
        <p:spPr>
          <a:xfrm>
            <a:off x="7419600" y="4795560"/>
            <a:ext cx="2282400" cy="96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Pose Estimation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76" name="TextBox 20"/>
          <p:cNvSpPr/>
          <p:nvPr/>
        </p:nvSpPr>
        <p:spPr>
          <a:xfrm>
            <a:off x="3646080" y="4795560"/>
            <a:ext cx="248184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Video File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77" name="TextBox 21"/>
          <p:cNvSpPr/>
          <p:nvPr/>
        </p:nvSpPr>
        <p:spPr>
          <a:xfrm>
            <a:off x="11317680" y="5207400"/>
            <a:ext cx="268632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DataSet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78" name="TextBox 22"/>
          <p:cNvSpPr/>
          <p:nvPr/>
        </p:nvSpPr>
        <p:spPr>
          <a:xfrm>
            <a:off x="0" y="940320"/>
            <a:ext cx="47440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1.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구조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79" name="TextBox 23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0" name="TextBox 24"/>
          <p:cNvSpPr/>
          <p:nvPr/>
        </p:nvSpPr>
        <p:spPr>
          <a:xfrm>
            <a:off x="11819880" y="8915400"/>
            <a:ext cx="18954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WorkOut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1" name="TextBox 25"/>
          <p:cNvSpPr/>
          <p:nvPr/>
        </p:nvSpPr>
        <p:spPr>
          <a:xfrm>
            <a:off x="7519680" y="8943840"/>
            <a:ext cx="18414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Cam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2" name="TextBox 26"/>
          <p:cNvSpPr/>
          <p:nvPr/>
        </p:nvSpPr>
        <p:spPr>
          <a:xfrm>
            <a:off x="3875040" y="8943840"/>
            <a:ext cx="18414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Model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3" name="TextBox 27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6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"/>
          <p:cNvGrpSpPr/>
          <p:nvPr/>
        </p:nvGrpSpPr>
        <p:grpSpPr>
          <a:xfrm>
            <a:off x="0" y="-180720"/>
            <a:ext cx="2990880" cy="932760"/>
            <a:chOff x="0" y="-180720"/>
            <a:chExt cx="2990880" cy="932760"/>
          </a:xfrm>
        </p:grpSpPr>
        <p:sp>
          <p:nvSpPr>
            <p:cNvPr id="185" name="Freeform 1"/>
            <p:cNvSpPr/>
            <p:nvPr/>
          </p:nvSpPr>
          <p:spPr>
            <a:xfrm>
              <a:off x="0" y="0"/>
              <a:ext cx="2990880" cy="75204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TextBox 1"/>
            <p:cNvSpPr/>
            <p:nvPr/>
          </p:nvSpPr>
          <p:spPr>
            <a:xfrm>
              <a:off x="0" y="-180720"/>
              <a:ext cx="2990880" cy="93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Freeform 23"/>
          <p:cNvSpPr/>
          <p:nvPr/>
        </p:nvSpPr>
        <p:spPr>
          <a:xfrm>
            <a:off x="11696760" y="2418840"/>
            <a:ext cx="1927800" cy="2657880"/>
          </a:xfrm>
          <a:custGeom>
            <a:avLst/>
            <a:gdLst/>
            <a:ahLst/>
            <a:rect l="l" t="t" r="r" b="b"/>
            <a:pathLst>
              <a:path w="1928994" h="265901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Freeform 24"/>
          <p:cNvSpPr/>
          <p:nvPr/>
        </p:nvSpPr>
        <p:spPr>
          <a:xfrm>
            <a:off x="7509600" y="2264400"/>
            <a:ext cx="1851480" cy="2357640"/>
          </a:xfrm>
          <a:custGeom>
            <a:avLst/>
            <a:gdLst/>
            <a:ahLst/>
            <a:rect l="l" t="t" r="r" b="b"/>
            <a:pathLst>
              <a:path w="1852628" h="2358671">
                <a:moveTo>
                  <a:pt x="0" y="0"/>
                </a:moveTo>
                <a:lnTo>
                  <a:pt x="1852629" y="0"/>
                </a:lnTo>
                <a:lnTo>
                  <a:pt x="1852629" y="2358671"/>
                </a:lnTo>
                <a:lnTo>
                  <a:pt x="0" y="23586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Freeform 25"/>
          <p:cNvSpPr/>
          <p:nvPr/>
        </p:nvSpPr>
        <p:spPr>
          <a:xfrm>
            <a:off x="6381000" y="3316320"/>
            <a:ext cx="961200" cy="998640"/>
          </a:xfrm>
          <a:custGeom>
            <a:avLst/>
            <a:gdLst/>
            <a:ahLst/>
            <a:rect l="l" t="t" r="r" b="b"/>
            <a:pathLst>
              <a:path w="962319" h="999838">
                <a:moveTo>
                  <a:pt x="0" y="0"/>
                </a:moveTo>
                <a:lnTo>
                  <a:pt x="962319" y="0"/>
                </a:lnTo>
                <a:lnTo>
                  <a:pt x="962319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0" name="Group 4"/>
          <p:cNvGrpSpPr/>
          <p:nvPr/>
        </p:nvGrpSpPr>
        <p:grpSpPr>
          <a:xfrm>
            <a:off x="10119960" y="3449520"/>
            <a:ext cx="778320" cy="735120"/>
            <a:chOff x="10119960" y="3449520"/>
            <a:chExt cx="778320" cy="735120"/>
          </a:xfrm>
        </p:grpSpPr>
        <p:sp>
          <p:nvSpPr>
            <p:cNvPr id="191" name="Freeform 30"/>
            <p:cNvSpPr/>
            <p:nvPr/>
          </p:nvSpPr>
          <p:spPr>
            <a:xfrm rot="16200000">
              <a:off x="10163160" y="3449520"/>
              <a:ext cx="735120" cy="7351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TextBox 3"/>
            <p:cNvSpPr/>
            <p:nvPr/>
          </p:nvSpPr>
          <p:spPr>
            <a:xfrm rot="16200000">
              <a:off x="10279440" y="3473640"/>
              <a:ext cx="367200" cy="68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" name="Freeform 31"/>
          <p:cNvSpPr/>
          <p:nvPr/>
        </p:nvSpPr>
        <p:spPr>
          <a:xfrm rot="16200000">
            <a:off x="3345840" y="6505200"/>
            <a:ext cx="2745000" cy="1686600"/>
          </a:xfrm>
          <a:custGeom>
            <a:avLst/>
            <a:gdLst/>
            <a:ahLst/>
            <a:rect l="l" t="t" r="r" b="b"/>
            <a:pathLst>
              <a:path w="2746128" h="1687620">
                <a:moveTo>
                  <a:pt x="0" y="0"/>
                </a:moveTo>
                <a:lnTo>
                  <a:pt x="2746128" y="0"/>
                </a:lnTo>
                <a:lnTo>
                  <a:pt x="2746128" y="1687621"/>
                </a:lnTo>
                <a:lnTo>
                  <a:pt x="0" y="1687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" name="Group 13"/>
          <p:cNvGrpSpPr/>
          <p:nvPr/>
        </p:nvGrpSpPr>
        <p:grpSpPr>
          <a:xfrm>
            <a:off x="10119960" y="6980760"/>
            <a:ext cx="778320" cy="735120"/>
            <a:chOff x="10119960" y="6980760"/>
            <a:chExt cx="778320" cy="735120"/>
          </a:xfrm>
        </p:grpSpPr>
        <p:sp>
          <p:nvSpPr>
            <p:cNvPr id="195" name="Freeform 32"/>
            <p:cNvSpPr/>
            <p:nvPr/>
          </p:nvSpPr>
          <p:spPr>
            <a:xfrm rot="16200000">
              <a:off x="10163160" y="6980760"/>
              <a:ext cx="735120" cy="7351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TextBox 31"/>
            <p:cNvSpPr/>
            <p:nvPr/>
          </p:nvSpPr>
          <p:spPr>
            <a:xfrm rot="16200000">
              <a:off x="10279440" y="7005240"/>
              <a:ext cx="367200" cy="68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Freeform 33"/>
          <p:cNvSpPr/>
          <p:nvPr/>
        </p:nvSpPr>
        <p:spPr>
          <a:xfrm>
            <a:off x="7211880" y="6520680"/>
            <a:ext cx="2447280" cy="1792800"/>
          </a:xfrm>
          <a:custGeom>
            <a:avLst/>
            <a:gdLst/>
            <a:ahLst/>
            <a:rect l="l" t="t" r="r" b="b"/>
            <a:pathLst>
              <a:path w="2448284" h="1793925">
                <a:moveTo>
                  <a:pt x="0" y="0"/>
                </a:moveTo>
                <a:lnTo>
                  <a:pt x="2448285" y="0"/>
                </a:lnTo>
                <a:lnTo>
                  <a:pt x="2448285" y="1793924"/>
                </a:lnTo>
                <a:lnTo>
                  <a:pt x="0" y="1793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Freeform 34"/>
          <p:cNvSpPr/>
          <p:nvPr/>
        </p:nvSpPr>
        <p:spPr>
          <a:xfrm>
            <a:off x="5900040" y="6847920"/>
            <a:ext cx="961200" cy="998640"/>
          </a:xfrm>
          <a:custGeom>
            <a:avLst/>
            <a:gdLst/>
            <a:ahLst/>
            <a:rect l="l" t="t" r="r" b="b"/>
            <a:pathLst>
              <a:path w="962319" h="999838">
                <a:moveTo>
                  <a:pt x="0" y="0"/>
                </a:moveTo>
                <a:lnTo>
                  <a:pt x="962318" y="0"/>
                </a:lnTo>
                <a:lnTo>
                  <a:pt x="962318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Freeform 35"/>
          <p:cNvSpPr/>
          <p:nvPr/>
        </p:nvSpPr>
        <p:spPr>
          <a:xfrm>
            <a:off x="11533680" y="5927400"/>
            <a:ext cx="2254320" cy="2792520"/>
          </a:xfrm>
          <a:custGeom>
            <a:avLst/>
            <a:gdLst/>
            <a:ahLst/>
            <a:rect l="l" t="t" r="r" b="b"/>
            <a:pathLst>
              <a:path w="2255260" h="2793678">
                <a:moveTo>
                  <a:pt x="0" y="0"/>
                </a:moveTo>
                <a:lnTo>
                  <a:pt x="2255260" y="0"/>
                </a:lnTo>
                <a:lnTo>
                  <a:pt x="2255260" y="2793677"/>
                </a:lnTo>
                <a:lnTo>
                  <a:pt x="0" y="2793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Freeform 36"/>
          <p:cNvSpPr/>
          <p:nvPr/>
        </p:nvSpPr>
        <p:spPr>
          <a:xfrm>
            <a:off x="3798360" y="2910600"/>
            <a:ext cx="2176920" cy="1674000"/>
          </a:xfrm>
          <a:custGeom>
            <a:avLst/>
            <a:gdLst/>
            <a:ahLst/>
            <a:rect l="l" t="t" r="r" b="b"/>
            <a:pathLst>
              <a:path w="2178167" h="1675209">
                <a:moveTo>
                  <a:pt x="0" y="0"/>
                </a:moveTo>
                <a:lnTo>
                  <a:pt x="2178167" y="0"/>
                </a:lnTo>
                <a:lnTo>
                  <a:pt x="2178167" y="1675208"/>
                </a:lnTo>
                <a:lnTo>
                  <a:pt x="0" y="16752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TextBox 32"/>
          <p:cNvSpPr/>
          <p:nvPr/>
        </p:nvSpPr>
        <p:spPr>
          <a:xfrm>
            <a:off x="7419600" y="4795560"/>
            <a:ext cx="2282400" cy="96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Pose Estimation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02" name="TextBox 33"/>
          <p:cNvSpPr/>
          <p:nvPr/>
        </p:nvSpPr>
        <p:spPr>
          <a:xfrm>
            <a:off x="3646080" y="4795560"/>
            <a:ext cx="248184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Video File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03" name="TextBox 34"/>
          <p:cNvSpPr/>
          <p:nvPr/>
        </p:nvSpPr>
        <p:spPr>
          <a:xfrm>
            <a:off x="11317680" y="5207400"/>
            <a:ext cx="268632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DataSet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04" name="TextBox 35"/>
          <p:cNvSpPr/>
          <p:nvPr/>
        </p:nvSpPr>
        <p:spPr>
          <a:xfrm>
            <a:off x="0" y="940320"/>
            <a:ext cx="47440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1.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구조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05" name="TextBox 36"/>
          <p:cNvSpPr/>
          <p:nvPr/>
        </p:nvSpPr>
        <p:spPr>
          <a:xfrm>
            <a:off x="330120" y="62280"/>
            <a:ext cx="2331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6" name="TextBox 37"/>
          <p:cNvSpPr/>
          <p:nvPr/>
        </p:nvSpPr>
        <p:spPr>
          <a:xfrm>
            <a:off x="11819880" y="8915400"/>
            <a:ext cx="18954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WorkOut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7" name="TextBox 38"/>
          <p:cNvSpPr/>
          <p:nvPr/>
        </p:nvSpPr>
        <p:spPr>
          <a:xfrm>
            <a:off x="7519680" y="8943840"/>
            <a:ext cx="18414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Cam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8" name="TextBox 39"/>
          <p:cNvSpPr/>
          <p:nvPr/>
        </p:nvSpPr>
        <p:spPr>
          <a:xfrm>
            <a:off x="3875040" y="8943840"/>
            <a:ext cx="18414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Model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9" name="TextBox 40"/>
          <p:cNvSpPr/>
          <p:nvPr/>
        </p:nvSpPr>
        <p:spPr>
          <a:xfrm>
            <a:off x="17094240" y="9855360"/>
            <a:ext cx="11926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6 / 14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 flipH="1">
            <a:off x="7315200" y="1828800"/>
            <a:ext cx="640080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>
            <a:off x="7315200" y="1828800"/>
            <a:ext cx="360" cy="388620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"/>
          <p:cNvSpPr/>
          <p:nvPr/>
        </p:nvSpPr>
        <p:spPr>
          <a:xfrm flipH="1">
            <a:off x="3657600" y="5715000"/>
            <a:ext cx="365760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"/>
          <p:cNvSpPr/>
          <p:nvPr/>
        </p:nvSpPr>
        <p:spPr>
          <a:xfrm>
            <a:off x="3657600" y="5715000"/>
            <a:ext cx="360" cy="388620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657600" y="9601200"/>
            <a:ext cx="617220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 flipV="1">
            <a:off x="9829800" y="5943600"/>
            <a:ext cx="360" cy="365760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9829800" y="5943600"/>
            <a:ext cx="388620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"/>
          <p:cNvSpPr/>
          <p:nvPr/>
        </p:nvSpPr>
        <p:spPr>
          <a:xfrm>
            <a:off x="13716000" y="1828800"/>
            <a:ext cx="360" cy="411480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DAGJTUErXyM</dc:identifier>
  <dc:language>en-US</dc:language>
  <cp:lastModifiedBy/>
  <dcterms:modified xsi:type="dcterms:W3CDTF">2024-07-01T19:19:02Z</dcterms:modified>
  <cp:revision>43</cp:revision>
  <dc:subject/>
  <dc:title>Beige and Purple Illustrated Physical Education Physical Fitness Educational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